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8" r:id="rId3"/>
    <p:sldId id="279" r:id="rId4"/>
    <p:sldId id="277" r:id="rId5"/>
    <p:sldId id="289" r:id="rId6"/>
    <p:sldId id="288" r:id="rId7"/>
    <p:sldId id="280" r:id="rId8"/>
    <p:sldId id="291" r:id="rId9"/>
    <p:sldId id="292" r:id="rId10"/>
    <p:sldId id="293" r:id="rId11"/>
    <p:sldId id="281" r:id="rId12"/>
    <p:sldId id="290" r:id="rId13"/>
    <p:sldId id="257" r:id="rId14"/>
    <p:sldId id="294" r:id="rId15"/>
    <p:sldId id="295" r:id="rId16"/>
    <p:sldId id="258" r:id="rId17"/>
    <p:sldId id="259" r:id="rId18"/>
    <p:sldId id="260" r:id="rId19"/>
    <p:sldId id="286" r:id="rId20"/>
    <p:sldId id="261" r:id="rId21"/>
    <p:sldId id="262" r:id="rId22"/>
    <p:sldId id="264" r:id="rId23"/>
    <p:sldId id="265" r:id="rId24"/>
    <p:sldId id="266" r:id="rId25"/>
    <p:sldId id="267" r:id="rId26"/>
    <p:sldId id="284" r:id="rId27"/>
    <p:sldId id="268" r:id="rId28"/>
    <p:sldId id="283" r:id="rId29"/>
    <p:sldId id="269" r:id="rId30"/>
    <p:sldId id="272" r:id="rId31"/>
    <p:sldId id="271" r:id="rId32"/>
    <p:sldId id="282" r:id="rId33"/>
    <p:sldId id="273" r:id="rId34"/>
    <p:sldId id="28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0304" autoAdjust="0"/>
  </p:normalViewPr>
  <p:slideViewPr>
    <p:cSldViewPr snapToGrid="0">
      <p:cViewPr varScale="1">
        <p:scale>
          <a:sx n="76" d="100"/>
          <a:sy n="76" d="100"/>
        </p:scale>
        <p:origin x="231"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20FE3-93B8-4489-8602-9A6B691C590E}" type="datetimeFigureOut">
              <a:rPr lang="zh-CN" altLang="en-US" smtClean="0"/>
              <a:t>2021/12/6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E59B4-FF05-4018-B7D6-D0F283BFA5C3}" type="slidenum">
              <a:rPr lang="zh-CN" altLang="en-US" smtClean="0"/>
              <a:t>‹#›</a:t>
            </a:fld>
            <a:endParaRPr lang="zh-CN" altLang="en-US"/>
          </a:p>
        </p:txBody>
      </p:sp>
    </p:spTree>
    <p:extLst>
      <p:ext uri="{BB962C8B-B14F-4D97-AF65-F5344CB8AC3E}">
        <p14:creationId xmlns:p14="http://schemas.microsoft.com/office/powerpoint/2010/main" val="1503868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李涵</a:t>
            </a:r>
          </a:p>
        </p:txBody>
      </p:sp>
      <p:sp>
        <p:nvSpPr>
          <p:cNvPr id="4" name="灯片编号占位符 3"/>
          <p:cNvSpPr>
            <a:spLocks noGrp="1"/>
          </p:cNvSpPr>
          <p:nvPr>
            <p:ph type="sldNum" sz="quarter" idx="5"/>
          </p:nvPr>
        </p:nvSpPr>
        <p:spPr/>
        <p:txBody>
          <a:bodyPr/>
          <a:lstStyle/>
          <a:p>
            <a:fld id="{D56E59B4-FF05-4018-B7D6-D0F283BFA5C3}" type="slidenum">
              <a:rPr lang="zh-CN" altLang="en-US" smtClean="0"/>
              <a:t>6</a:t>
            </a:fld>
            <a:endParaRPr lang="zh-CN" altLang="en-US"/>
          </a:p>
        </p:txBody>
      </p:sp>
    </p:spTree>
    <p:extLst>
      <p:ext uri="{BB962C8B-B14F-4D97-AF65-F5344CB8AC3E}">
        <p14:creationId xmlns:p14="http://schemas.microsoft.com/office/powerpoint/2010/main" val="2607543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郑欣</a:t>
            </a:r>
          </a:p>
        </p:txBody>
      </p:sp>
      <p:sp>
        <p:nvSpPr>
          <p:cNvPr id="4" name="灯片编号占位符 3"/>
          <p:cNvSpPr>
            <a:spLocks noGrp="1"/>
          </p:cNvSpPr>
          <p:nvPr>
            <p:ph type="sldNum" sz="quarter" idx="5"/>
          </p:nvPr>
        </p:nvSpPr>
        <p:spPr/>
        <p:txBody>
          <a:bodyPr/>
          <a:lstStyle/>
          <a:p>
            <a:fld id="{D56E59B4-FF05-4018-B7D6-D0F283BFA5C3}" type="slidenum">
              <a:rPr lang="zh-CN" altLang="en-US" smtClean="0"/>
              <a:t>25</a:t>
            </a:fld>
            <a:endParaRPr lang="zh-CN" altLang="en-US"/>
          </a:p>
        </p:txBody>
      </p:sp>
    </p:spTree>
    <p:extLst>
      <p:ext uri="{BB962C8B-B14F-4D97-AF65-F5344CB8AC3E}">
        <p14:creationId xmlns:p14="http://schemas.microsoft.com/office/powerpoint/2010/main" val="313001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6E59B4-FF05-4018-B7D6-D0F283BFA5C3}" type="slidenum">
              <a:rPr lang="zh-CN" altLang="en-US" smtClean="0"/>
              <a:t>26</a:t>
            </a:fld>
            <a:endParaRPr lang="zh-CN" altLang="en-US"/>
          </a:p>
        </p:txBody>
      </p:sp>
    </p:spTree>
    <p:extLst>
      <p:ext uri="{BB962C8B-B14F-4D97-AF65-F5344CB8AC3E}">
        <p14:creationId xmlns:p14="http://schemas.microsoft.com/office/powerpoint/2010/main" val="130837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李涵</a:t>
            </a:r>
          </a:p>
        </p:txBody>
      </p:sp>
      <p:sp>
        <p:nvSpPr>
          <p:cNvPr id="4" name="灯片编号占位符 3"/>
          <p:cNvSpPr>
            <a:spLocks noGrp="1"/>
          </p:cNvSpPr>
          <p:nvPr>
            <p:ph type="sldNum" sz="quarter" idx="5"/>
          </p:nvPr>
        </p:nvSpPr>
        <p:spPr/>
        <p:txBody>
          <a:bodyPr/>
          <a:lstStyle/>
          <a:p>
            <a:fld id="{D56E59B4-FF05-4018-B7D6-D0F283BFA5C3}" type="slidenum">
              <a:rPr lang="zh-CN" altLang="en-US" smtClean="0"/>
              <a:t>28</a:t>
            </a:fld>
            <a:endParaRPr lang="zh-CN" altLang="en-US"/>
          </a:p>
        </p:txBody>
      </p:sp>
    </p:spTree>
    <p:extLst>
      <p:ext uri="{BB962C8B-B14F-4D97-AF65-F5344CB8AC3E}">
        <p14:creationId xmlns:p14="http://schemas.microsoft.com/office/powerpoint/2010/main" val="2339008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6E59B4-FF05-4018-B7D6-D0F283BFA5C3}" type="slidenum">
              <a:rPr lang="zh-CN" altLang="en-US" smtClean="0"/>
              <a:t>29</a:t>
            </a:fld>
            <a:endParaRPr lang="zh-CN" altLang="en-US"/>
          </a:p>
        </p:txBody>
      </p:sp>
    </p:spTree>
    <p:extLst>
      <p:ext uri="{BB962C8B-B14F-4D97-AF65-F5344CB8AC3E}">
        <p14:creationId xmlns:p14="http://schemas.microsoft.com/office/powerpoint/2010/main" val="210099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6E59B4-FF05-4018-B7D6-D0F283BFA5C3}" type="slidenum">
              <a:rPr lang="zh-CN" altLang="en-US" smtClean="0"/>
              <a:t>31</a:t>
            </a:fld>
            <a:endParaRPr lang="zh-CN" altLang="en-US"/>
          </a:p>
        </p:txBody>
      </p:sp>
    </p:spTree>
    <p:extLst>
      <p:ext uri="{BB962C8B-B14F-4D97-AF65-F5344CB8AC3E}">
        <p14:creationId xmlns:p14="http://schemas.microsoft.com/office/powerpoint/2010/main" val="2199159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卫云泽</a:t>
            </a:r>
          </a:p>
          <a:p>
            <a:endParaRPr lang="zh-CN" altLang="en-US" dirty="0"/>
          </a:p>
        </p:txBody>
      </p:sp>
      <p:sp>
        <p:nvSpPr>
          <p:cNvPr id="4" name="灯片编号占位符 3"/>
          <p:cNvSpPr>
            <a:spLocks noGrp="1"/>
          </p:cNvSpPr>
          <p:nvPr>
            <p:ph type="sldNum" sz="quarter" idx="5"/>
          </p:nvPr>
        </p:nvSpPr>
        <p:spPr/>
        <p:txBody>
          <a:bodyPr/>
          <a:lstStyle/>
          <a:p>
            <a:fld id="{D56E59B4-FF05-4018-B7D6-D0F283BFA5C3}" type="slidenum">
              <a:rPr lang="zh-CN" altLang="en-US" smtClean="0"/>
              <a:t>32</a:t>
            </a:fld>
            <a:endParaRPr lang="zh-CN" altLang="en-US"/>
          </a:p>
        </p:txBody>
      </p:sp>
    </p:spTree>
    <p:extLst>
      <p:ext uri="{BB962C8B-B14F-4D97-AF65-F5344CB8AC3E}">
        <p14:creationId xmlns:p14="http://schemas.microsoft.com/office/powerpoint/2010/main" val="1213962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卫云泽</a:t>
            </a:r>
          </a:p>
          <a:p>
            <a:endParaRPr lang="zh-CN" altLang="en-US" dirty="0"/>
          </a:p>
        </p:txBody>
      </p:sp>
      <p:sp>
        <p:nvSpPr>
          <p:cNvPr id="4" name="灯片编号占位符 3"/>
          <p:cNvSpPr>
            <a:spLocks noGrp="1"/>
          </p:cNvSpPr>
          <p:nvPr>
            <p:ph type="sldNum" sz="quarter" idx="5"/>
          </p:nvPr>
        </p:nvSpPr>
        <p:spPr/>
        <p:txBody>
          <a:bodyPr/>
          <a:lstStyle/>
          <a:p>
            <a:fld id="{D56E59B4-FF05-4018-B7D6-D0F283BFA5C3}" type="slidenum">
              <a:rPr lang="zh-CN" altLang="en-US" smtClean="0"/>
              <a:t>33</a:t>
            </a:fld>
            <a:endParaRPr lang="zh-CN" altLang="en-US"/>
          </a:p>
        </p:txBody>
      </p:sp>
    </p:spTree>
    <p:extLst>
      <p:ext uri="{BB962C8B-B14F-4D97-AF65-F5344CB8AC3E}">
        <p14:creationId xmlns:p14="http://schemas.microsoft.com/office/powerpoint/2010/main" val="247098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蔡冰逸</a:t>
            </a:r>
          </a:p>
        </p:txBody>
      </p:sp>
      <p:sp>
        <p:nvSpPr>
          <p:cNvPr id="4" name="灯片编号占位符 3"/>
          <p:cNvSpPr>
            <a:spLocks noGrp="1"/>
          </p:cNvSpPr>
          <p:nvPr>
            <p:ph type="sldNum" sz="quarter" idx="5"/>
          </p:nvPr>
        </p:nvSpPr>
        <p:spPr/>
        <p:txBody>
          <a:bodyPr/>
          <a:lstStyle/>
          <a:p>
            <a:fld id="{D56E59B4-FF05-4018-B7D6-D0F283BFA5C3}" type="slidenum">
              <a:rPr lang="zh-CN" altLang="en-US" smtClean="0"/>
              <a:t>7</a:t>
            </a:fld>
            <a:endParaRPr lang="zh-CN" altLang="en-US"/>
          </a:p>
        </p:txBody>
      </p:sp>
    </p:spTree>
    <p:extLst>
      <p:ext uri="{BB962C8B-B14F-4D97-AF65-F5344CB8AC3E}">
        <p14:creationId xmlns:p14="http://schemas.microsoft.com/office/powerpoint/2010/main" val="93146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何佳林</a:t>
            </a:r>
          </a:p>
        </p:txBody>
      </p:sp>
      <p:sp>
        <p:nvSpPr>
          <p:cNvPr id="4" name="灯片编号占位符 3"/>
          <p:cNvSpPr>
            <a:spLocks noGrp="1"/>
          </p:cNvSpPr>
          <p:nvPr>
            <p:ph type="sldNum" sz="quarter" idx="5"/>
          </p:nvPr>
        </p:nvSpPr>
        <p:spPr/>
        <p:txBody>
          <a:bodyPr/>
          <a:lstStyle/>
          <a:p>
            <a:fld id="{D56E59B4-FF05-4018-B7D6-D0F283BFA5C3}" type="slidenum">
              <a:rPr lang="zh-CN" altLang="en-US" smtClean="0"/>
              <a:t>8</a:t>
            </a:fld>
            <a:endParaRPr lang="zh-CN" altLang="en-US"/>
          </a:p>
        </p:txBody>
      </p:sp>
    </p:spTree>
    <p:extLst>
      <p:ext uri="{BB962C8B-B14F-4D97-AF65-F5344CB8AC3E}">
        <p14:creationId xmlns:p14="http://schemas.microsoft.com/office/powerpoint/2010/main" val="85557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何佳林</a:t>
            </a:r>
          </a:p>
        </p:txBody>
      </p:sp>
      <p:sp>
        <p:nvSpPr>
          <p:cNvPr id="4" name="灯片编号占位符 3"/>
          <p:cNvSpPr>
            <a:spLocks noGrp="1"/>
          </p:cNvSpPr>
          <p:nvPr>
            <p:ph type="sldNum" sz="quarter" idx="5"/>
          </p:nvPr>
        </p:nvSpPr>
        <p:spPr/>
        <p:txBody>
          <a:bodyPr/>
          <a:lstStyle/>
          <a:p>
            <a:fld id="{D56E59B4-FF05-4018-B7D6-D0F283BFA5C3}" type="slidenum">
              <a:rPr lang="zh-CN" altLang="en-US" smtClean="0"/>
              <a:t>9</a:t>
            </a:fld>
            <a:endParaRPr lang="zh-CN" altLang="en-US"/>
          </a:p>
        </p:txBody>
      </p:sp>
    </p:spTree>
    <p:extLst>
      <p:ext uri="{BB962C8B-B14F-4D97-AF65-F5344CB8AC3E}">
        <p14:creationId xmlns:p14="http://schemas.microsoft.com/office/powerpoint/2010/main" val="397734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何佳林</a:t>
            </a:r>
          </a:p>
        </p:txBody>
      </p:sp>
      <p:sp>
        <p:nvSpPr>
          <p:cNvPr id="4" name="灯片编号占位符 3"/>
          <p:cNvSpPr>
            <a:spLocks noGrp="1"/>
          </p:cNvSpPr>
          <p:nvPr>
            <p:ph type="sldNum" sz="quarter" idx="5"/>
          </p:nvPr>
        </p:nvSpPr>
        <p:spPr/>
        <p:txBody>
          <a:bodyPr/>
          <a:lstStyle/>
          <a:p>
            <a:fld id="{D56E59B4-FF05-4018-B7D6-D0F283BFA5C3}" type="slidenum">
              <a:rPr lang="zh-CN" altLang="en-US" smtClean="0"/>
              <a:t>10</a:t>
            </a:fld>
            <a:endParaRPr lang="zh-CN" altLang="en-US"/>
          </a:p>
        </p:txBody>
      </p:sp>
    </p:spTree>
    <p:extLst>
      <p:ext uri="{BB962C8B-B14F-4D97-AF65-F5344CB8AC3E}">
        <p14:creationId xmlns:p14="http://schemas.microsoft.com/office/powerpoint/2010/main" val="1346433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蔡冰逸</a:t>
            </a:r>
          </a:p>
        </p:txBody>
      </p:sp>
      <p:sp>
        <p:nvSpPr>
          <p:cNvPr id="4" name="灯片编号占位符 3"/>
          <p:cNvSpPr>
            <a:spLocks noGrp="1"/>
          </p:cNvSpPr>
          <p:nvPr>
            <p:ph type="sldNum" sz="quarter" idx="5"/>
          </p:nvPr>
        </p:nvSpPr>
        <p:spPr/>
        <p:txBody>
          <a:bodyPr/>
          <a:lstStyle/>
          <a:p>
            <a:fld id="{D56E59B4-FF05-4018-B7D6-D0F283BFA5C3}" type="slidenum">
              <a:rPr lang="zh-CN" altLang="en-US" smtClean="0"/>
              <a:t>11</a:t>
            </a:fld>
            <a:endParaRPr lang="zh-CN" altLang="en-US"/>
          </a:p>
        </p:txBody>
      </p:sp>
    </p:spTree>
    <p:extLst>
      <p:ext uri="{BB962C8B-B14F-4D97-AF65-F5344CB8AC3E}">
        <p14:creationId xmlns:p14="http://schemas.microsoft.com/office/powerpoint/2010/main" val="422096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6E59B4-FF05-4018-B7D6-D0F283BFA5C3}" type="slidenum">
              <a:rPr lang="zh-CN" altLang="en-US" smtClean="0"/>
              <a:t>12</a:t>
            </a:fld>
            <a:endParaRPr lang="zh-CN" altLang="en-US"/>
          </a:p>
        </p:txBody>
      </p:sp>
    </p:spTree>
    <p:extLst>
      <p:ext uri="{BB962C8B-B14F-4D97-AF65-F5344CB8AC3E}">
        <p14:creationId xmlns:p14="http://schemas.microsoft.com/office/powerpoint/2010/main" val="1004916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邹雅</a:t>
            </a:r>
          </a:p>
        </p:txBody>
      </p:sp>
      <p:sp>
        <p:nvSpPr>
          <p:cNvPr id="4" name="灯片编号占位符 3"/>
          <p:cNvSpPr>
            <a:spLocks noGrp="1"/>
          </p:cNvSpPr>
          <p:nvPr>
            <p:ph type="sldNum" sz="quarter" idx="5"/>
          </p:nvPr>
        </p:nvSpPr>
        <p:spPr/>
        <p:txBody>
          <a:bodyPr/>
          <a:lstStyle/>
          <a:p>
            <a:fld id="{D56E59B4-FF05-4018-B7D6-D0F283BFA5C3}" type="slidenum">
              <a:rPr lang="zh-CN" altLang="en-US" smtClean="0"/>
              <a:t>18</a:t>
            </a:fld>
            <a:endParaRPr lang="zh-CN" altLang="en-US"/>
          </a:p>
        </p:txBody>
      </p:sp>
    </p:spTree>
    <p:extLst>
      <p:ext uri="{BB962C8B-B14F-4D97-AF65-F5344CB8AC3E}">
        <p14:creationId xmlns:p14="http://schemas.microsoft.com/office/powerpoint/2010/main" val="2501595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假设带入、归纳法</a:t>
            </a:r>
            <a:endParaRPr lang="en-US" altLang="zh-CN" dirty="0"/>
          </a:p>
          <a:p>
            <a:r>
              <a:rPr lang="zh-CN" altLang="en-US" dirty="0"/>
              <a:t>李茗</a:t>
            </a:r>
            <a:r>
              <a:rPr lang="en-US" altLang="zh-CN" dirty="0"/>
              <a:t>qi</a:t>
            </a:r>
            <a:endParaRPr lang="zh-CN" altLang="en-US" dirty="0"/>
          </a:p>
        </p:txBody>
      </p:sp>
      <p:sp>
        <p:nvSpPr>
          <p:cNvPr id="4" name="灯片编号占位符 3"/>
          <p:cNvSpPr>
            <a:spLocks noGrp="1"/>
          </p:cNvSpPr>
          <p:nvPr>
            <p:ph type="sldNum" sz="quarter" idx="5"/>
          </p:nvPr>
        </p:nvSpPr>
        <p:spPr/>
        <p:txBody>
          <a:bodyPr/>
          <a:lstStyle/>
          <a:p>
            <a:fld id="{D56E59B4-FF05-4018-B7D6-D0F283BFA5C3}" type="slidenum">
              <a:rPr lang="zh-CN" altLang="en-US" smtClean="0"/>
              <a:t>24</a:t>
            </a:fld>
            <a:endParaRPr lang="zh-CN" altLang="en-US"/>
          </a:p>
        </p:txBody>
      </p:sp>
    </p:spTree>
    <p:extLst>
      <p:ext uri="{BB962C8B-B14F-4D97-AF65-F5344CB8AC3E}">
        <p14:creationId xmlns:p14="http://schemas.microsoft.com/office/powerpoint/2010/main" val="3195804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F9800-9DF9-47E3-A71B-5CC61AE2622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D29C4D9-3923-402C-8BB9-7836B34D1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3B823CB-06D6-4962-81A0-A96BEAD6F40C}"/>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5" name="页脚占位符 4">
            <a:extLst>
              <a:ext uri="{FF2B5EF4-FFF2-40B4-BE49-F238E27FC236}">
                <a16:creationId xmlns:a16="http://schemas.microsoft.com/office/drawing/2014/main" id="{3D1EEDEC-A235-419D-A0D7-FADFE3010B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EC1F67-3C1A-4185-901F-23E1940DFC9D}"/>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4080534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828A4-6C4D-4304-9DBE-CF44A805688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E94C27-2CB7-4F85-950A-54EF991FBEA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C6B4BDB-C6AE-4FC7-A955-3243FD6242A0}"/>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5" name="页脚占位符 4">
            <a:extLst>
              <a:ext uri="{FF2B5EF4-FFF2-40B4-BE49-F238E27FC236}">
                <a16:creationId xmlns:a16="http://schemas.microsoft.com/office/drawing/2014/main" id="{F28AC23A-A2C6-44BD-86DB-528C264E04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8D51E2-6017-415D-8AFA-3E220A4C15BE}"/>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467791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0276E6-9089-4E0C-95B3-6A98CC854D6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5B2001-D7D9-490F-BB82-B59BC9C4DE1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45AA28A-A1BB-4934-AD88-91D631086BFF}"/>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5" name="页脚占位符 4">
            <a:extLst>
              <a:ext uri="{FF2B5EF4-FFF2-40B4-BE49-F238E27FC236}">
                <a16:creationId xmlns:a16="http://schemas.microsoft.com/office/drawing/2014/main" id="{95C67A3F-E869-428C-BCA8-D94186FD9C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6EDFD4-5AE1-4127-9403-1F41B2A1349D}"/>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3412100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71AA6-A8E4-4A98-9E15-25C15D6AC6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36032-0CA8-4096-85E6-D7D56BC18D9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D774D-AF1F-44C4-BEAB-13CE05213034}"/>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5" name="页脚占位符 4">
            <a:extLst>
              <a:ext uri="{FF2B5EF4-FFF2-40B4-BE49-F238E27FC236}">
                <a16:creationId xmlns:a16="http://schemas.microsoft.com/office/drawing/2014/main" id="{467F0F34-42AE-4D78-A9E9-BAF226D8EB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7A7228-3354-46FF-B24E-AD8658A156BE}"/>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197561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91D9F-B780-4587-A64F-62F1CC51704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6BAA202-B37E-4502-84F8-16B6538D2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88317F1-2756-4709-AE4B-A42E36FCA254}"/>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5" name="页脚占位符 4">
            <a:extLst>
              <a:ext uri="{FF2B5EF4-FFF2-40B4-BE49-F238E27FC236}">
                <a16:creationId xmlns:a16="http://schemas.microsoft.com/office/drawing/2014/main" id="{B385D41E-CDCE-4099-AA00-7CD0742246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225E30-8547-48D6-BCE3-44EF42E8BB78}"/>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66810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0F153-A0D7-409C-891E-FA8CE28109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C22EE1-C67B-4873-B148-9A420EB1960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07C8C8B-6AC3-407F-BE0C-221377250B5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3673AB2-F24C-4723-9012-BDE48120D9D7}"/>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6" name="页脚占位符 5">
            <a:extLst>
              <a:ext uri="{FF2B5EF4-FFF2-40B4-BE49-F238E27FC236}">
                <a16:creationId xmlns:a16="http://schemas.microsoft.com/office/drawing/2014/main" id="{06F105C2-23FF-4BA5-A396-B97B18ED30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B07E97-5CCC-4289-A9F4-0F3BD125CBF8}"/>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1741399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01839-5108-4172-9FBF-4B234DDE17F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BE4BEE-6934-4444-8E28-5875E0AA1B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0FDDC8C-18DC-4D6C-A40F-6AAE89005E7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E056B44-1CFA-4BAE-A2A9-5CA232A3F5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1186833-FA3B-4B8A-AC8C-23974106C5A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12738DF-F792-4EE1-84FC-F799CF87764A}"/>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8" name="页脚占位符 7">
            <a:extLst>
              <a:ext uri="{FF2B5EF4-FFF2-40B4-BE49-F238E27FC236}">
                <a16:creationId xmlns:a16="http://schemas.microsoft.com/office/drawing/2014/main" id="{BA53B16E-7943-4A0F-8D99-7D2D7D92ED3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C24888F-B988-4A03-BCB6-A96A2F258072}"/>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419523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A3942-49AC-4F2F-822C-91A2B7CD21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068E4CB-A804-4CD3-A965-35C78F2A7FC9}"/>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4" name="页脚占位符 3">
            <a:extLst>
              <a:ext uri="{FF2B5EF4-FFF2-40B4-BE49-F238E27FC236}">
                <a16:creationId xmlns:a16="http://schemas.microsoft.com/office/drawing/2014/main" id="{7F10DE8A-13AE-4D25-A691-7EA7FB0A60C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27F54C3-73EB-4B94-8573-72491F0DFF13}"/>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4029500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62B15B-2A00-480C-8CB0-D685904B67D2}"/>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3" name="页脚占位符 2">
            <a:extLst>
              <a:ext uri="{FF2B5EF4-FFF2-40B4-BE49-F238E27FC236}">
                <a16:creationId xmlns:a16="http://schemas.microsoft.com/office/drawing/2014/main" id="{64928C0D-A9C6-4867-B70B-8E5CAF10F41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EEB628F-9300-4811-B5B7-C83EF36CEBF1}"/>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52391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FE20D-3A27-48E4-8F06-0A8172E71D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9703FD-96FE-4EDB-8A90-F23BFC66C6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80DE918-780E-4D59-A183-B2E2E116B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0E41AAC-C220-4918-A0B8-B2BC8716A36F}"/>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6" name="页脚占位符 5">
            <a:extLst>
              <a:ext uri="{FF2B5EF4-FFF2-40B4-BE49-F238E27FC236}">
                <a16:creationId xmlns:a16="http://schemas.microsoft.com/office/drawing/2014/main" id="{2DC5D0A1-7C4B-4CDF-819E-6056D9C328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DE453D-229E-4A30-A193-149C0155DA97}"/>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254080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50E9C-2719-403A-B7D1-1604A40BB1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DB204C9-344A-4A7D-B90C-26DA0D5FA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A1B7407-62BC-4296-8553-406E049EC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2E50942-D815-42BC-B7FB-2661B8FA134D}"/>
              </a:ext>
            </a:extLst>
          </p:cNvPr>
          <p:cNvSpPr>
            <a:spLocks noGrp="1"/>
          </p:cNvSpPr>
          <p:nvPr>
            <p:ph type="dt" sz="half" idx="10"/>
          </p:nvPr>
        </p:nvSpPr>
        <p:spPr/>
        <p:txBody>
          <a:bodyPr/>
          <a:lstStyle/>
          <a:p>
            <a:fld id="{E08972BC-32C3-4D9C-867A-07DF8FA61098}" type="datetimeFigureOut">
              <a:rPr lang="zh-CN" altLang="en-US" smtClean="0"/>
              <a:t>2021/12/6</a:t>
            </a:fld>
            <a:endParaRPr lang="zh-CN" altLang="en-US"/>
          </a:p>
        </p:txBody>
      </p:sp>
      <p:sp>
        <p:nvSpPr>
          <p:cNvPr id="6" name="页脚占位符 5">
            <a:extLst>
              <a:ext uri="{FF2B5EF4-FFF2-40B4-BE49-F238E27FC236}">
                <a16:creationId xmlns:a16="http://schemas.microsoft.com/office/drawing/2014/main" id="{4249E490-63CD-4E54-8A67-3ACCA2EF66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8436CC-F115-45AA-98B0-CFF1FC043031}"/>
              </a:ext>
            </a:extLst>
          </p:cNvPr>
          <p:cNvSpPr>
            <a:spLocks noGrp="1"/>
          </p:cNvSpPr>
          <p:nvPr>
            <p:ph type="sldNum" sz="quarter" idx="12"/>
          </p:nvPr>
        </p:nvSpPr>
        <p:spPr/>
        <p:txBody>
          <a:body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3225296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318BB7-24EB-440A-86D6-C42FE6F3EB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9C7457-A790-4FC3-903A-68CCF7EB0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E0E7AEF-1494-4992-A4FB-E73CA82CBF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8972BC-32C3-4D9C-867A-07DF8FA61098}" type="datetimeFigureOut">
              <a:rPr lang="zh-CN" altLang="en-US" smtClean="0"/>
              <a:t>2021/12/6</a:t>
            </a:fld>
            <a:endParaRPr lang="zh-CN" altLang="en-US"/>
          </a:p>
        </p:txBody>
      </p:sp>
      <p:sp>
        <p:nvSpPr>
          <p:cNvPr id="5" name="页脚占位符 4">
            <a:extLst>
              <a:ext uri="{FF2B5EF4-FFF2-40B4-BE49-F238E27FC236}">
                <a16:creationId xmlns:a16="http://schemas.microsoft.com/office/drawing/2014/main" id="{B81793CA-8301-499F-B34C-2EA9A5D12B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D2E4F1B-0667-429B-A31F-A63CE67C0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E74D5-DC14-44D0-B95F-65B4EB9E322D}" type="slidenum">
              <a:rPr lang="zh-CN" altLang="en-US" smtClean="0"/>
              <a:t>‹#›</a:t>
            </a:fld>
            <a:endParaRPr lang="zh-CN" altLang="en-US"/>
          </a:p>
        </p:txBody>
      </p:sp>
    </p:spTree>
    <p:extLst>
      <p:ext uri="{BB962C8B-B14F-4D97-AF65-F5344CB8AC3E}">
        <p14:creationId xmlns:p14="http://schemas.microsoft.com/office/powerpoint/2010/main" val="2621273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58353C-426C-4D42-BF5F-72755E4D1895}"/>
              </a:ext>
            </a:extLst>
          </p:cNvPr>
          <p:cNvSpPr txBox="1"/>
          <p:nvPr/>
        </p:nvSpPr>
        <p:spPr>
          <a:xfrm>
            <a:off x="2237059" y="2145161"/>
            <a:ext cx="7717882" cy="1107996"/>
          </a:xfrm>
          <a:prstGeom prst="rect">
            <a:avLst/>
          </a:prstGeom>
          <a:noFill/>
        </p:spPr>
        <p:txBody>
          <a:bodyPr wrap="none" rtlCol="0">
            <a:spAutoFit/>
          </a:bodyPr>
          <a:lstStyle/>
          <a:p>
            <a:r>
              <a:rPr lang="en-US" altLang="zh-CN" sz="6600" dirty="0">
                <a:latin typeface="微软雅黑" panose="020B0503020204020204" pitchFamily="34" charset="-122"/>
                <a:ea typeface="微软雅黑" panose="020B0503020204020204" pitchFamily="34" charset="-122"/>
              </a:rPr>
              <a:t>Homework Review</a:t>
            </a:r>
            <a:endParaRPr lang="zh-CN" altLang="en-US" sz="66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681E223-92B2-49D6-996D-C279A1434626}"/>
              </a:ext>
            </a:extLst>
          </p:cNvPr>
          <p:cNvSpPr txBox="1"/>
          <p:nvPr/>
        </p:nvSpPr>
        <p:spPr>
          <a:xfrm>
            <a:off x="9823450" y="5676900"/>
            <a:ext cx="1781257"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2021.12.06</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9098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339894" y="13211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2</a:t>
            </a:r>
            <a:endParaRPr lang="zh-CN" altLang="en-US" sz="28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BE839DC-5539-41C4-95EF-A6767B5CC76E}"/>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Problem2</a:t>
            </a:r>
            <a:endParaRPr lang="zh-CN" altLang="en-US" sz="2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B86F62B-165B-4043-8B15-95D81D724E29}"/>
              </a:ext>
            </a:extLst>
          </p:cNvPr>
          <p:cNvPicPr>
            <a:picLocks noChangeAspect="1"/>
          </p:cNvPicPr>
          <p:nvPr/>
        </p:nvPicPr>
        <p:blipFill>
          <a:blip r:embed="rId3"/>
          <a:stretch>
            <a:fillRect/>
          </a:stretch>
        </p:blipFill>
        <p:spPr>
          <a:xfrm>
            <a:off x="304068" y="1247632"/>
            <a:ext cx="11887932" cy="4591905"/>
          </a:xfrm>
          <a:prstGeom prst="rect">
            <a:avLst/>
          </a:prstGeom>
        </p:spPr>
      </p:pic>
    </p:spTree>
    <p:extLst>
      <p:ext uri="{BB962C8B-B14F-4D97-AF65-F5344CB8AC3E}">
        <p14:creationId xmlns:p14="http://schemas.microsoft.com/office/powerpoint/2010/main" val="2420812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441706" y="145670"/>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2</a:t>
            </a:r>
            <a:endParaRPr lang="zh-CN" altLang="en-US" sz="28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6CD3BA8E-9CAA-47D0-B033-321A178B4451}"/>
              </a:ext>
            </a:extLst>
          </p:cNvPr>
          <p:cNvSpPr/>
          <p:nvPr/>
        </p:nvSpPr>
        <p:spPr>
          <a:xfrm>
            <a:off x="190499" y="929434"/>
            <a:ext cx="11779463"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高考问题：描述基于平行志愿的高考考生与高校之间匹配算法，并分析其稳定匹配的唯一性。 </a:t>
            </a:r>
            <a:endParaRPr lang="zh-CN" altLang="en-US" sz="2400" dirty="0"/>
          </a:p>
        </p:txBody>
      </p:sp>
      <p:sp>
        <p:nvSpPr>
          <p:cNvPr id="5" name="文本框 4">
            <a:extLst>
              <a:ext uri="{FF2B5EF4-FFF2-40B4-BE49-F238E27FC236}">
                <a16:creationId xmlns:a16="http://schemas.microsoft.com/office/drawing/2014/main" id="{6BE839DC-5539-41C4-95EF-A6767B5CC76E}"/>
              </a:ext>
            </a:extLst>
          </p:cNvPr>
          <p:cNvSpPr txBox="1"/>
          <p:nvPr/>
        </p:nvSpPr>
        <p:spPr>
          <a:xfrm>
            <a:off x="190499" y="197913"/>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Problem3</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065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441706" y="145670"/>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2</a:t>
            </a:r>
            <a:endParaRPr lang="zh-CN" altLang="en-US" sz="28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BE839DC-5539-41C4-95EF-A6767B5CC76E}"/>
              </a:ext>
            </a:extLst>
          </p:cNvPr>
          <p:cNvSpPr txBox="1"/>
          <p:nvPr/>
        </p:nvSpPr>
        <p:spPr>
          <a:xfrm>
            <a:off x="190499" y="197913"/>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Problem3</a:t>
            </a:r>
            <a:endParaRPr lang="zh-CN" altLang="en-US" sz="2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5E8525A-74D0-4179-8E5D-F1E3524A91C7}"/>
              </a:ext>
            </a:extLst>
          </p:cNvPr>
          <p:cNvPicPr>
            <a:picLocks noChangeAspect="1"/>
          </p:cNvPicPr>
          <p:nvPr/>
        </p:nvPicPr>
        <p:blipFill>
          <a:blip r:embed="rId3"/>
          <a:stretch>
            <a:fillRect/>
          </a:stretch>
        </p:blipFill>
        <p:spPr>
          <a:xfrm>
            <a:off x="1110655" y="867811"/>
            <a:ext cx="9445385" cy="5960078"/>
          </a:xfrm>
          <a:prstGeom prst="rect">
            <a:avLst/>
          </a:prstGeom>
        </p:spPr>
      </p:pic>
      <p:sp>
        <p:nvSpPr>
          <p:cNvPr id="4" name="文本框 3">
            <a:extLst>
              <a:ext uri="{FF2B5EF4-FFF2-40B4-BE49-F238E27FC236}">
                <a16:creationId xmlns:a16="http://schemas.microsoft.com/office/drawing/2014/main" id="{F80505BD-B344-48DE-8164-1B8BA78A9C77}"/>
              </a:ext>
            </a:extLst>
          </p:cNvPr>
          <p:cNvSpPr txBox="1"/>
          <p:nvPr/>
        </p:nvSpPr>
        <p:spPr>
          <a:xfrm>
            <a:off x="9844059" y="2907161"/>
            <a:ext cx="172354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稳定且唯一</a:t>
            </a:r>
          </a:p>
        </p:txBody>
      </p:sp>
      <p:sp>
        <p:nvSpPr>
          <p:cNvPr id="2" name="矩形 1">
            <a:extLst>
              <a:ext uri="{FF2B5EF4-FFF2-40B4-BE49-F238E27FC236}">
                <a16:creationId xmlns:a16="http://schemas.microsoft.com/office/drawing/2014/main" id="{90701536-644A-442E-8AB4-599938DD4AC9}"/>
              </a:ext>
            </a:extLst>
          </p:cNvPr>
          <p:cNvSpPr/>
          <p:nvPr/>
        </p:nvSpPr>
        <p:spPr>
          <a:xfrm>
            <a:off x="10504034" y="6458557"/>
            <a:ext cx="1579278" cy="369332"/>
          </a:xfrm>
          <a:prstGeom prst="rect">
            <a:avLst/>
          </a:prstGeom>
        </p:spPr>
        <p:txBody>
          <a:bodyPr wrap="none">
            <a:spAutoFit/>
          </a:bodyPr>
          <a:lstStyle/>
          <a:p>
            <a:r>
              <a:rPr lang="en-US" altLang="zh-CN" dirty="0"/>
              <a:t>——by</a:t>
            </a:r>
            <a:r>
              <a:rPr lang="zh-CN" altLang="en-US" dirty="0"/>
              <a:t>蔡冰逸</a:t>
            </a:r>
          </a:p>
        </p:txBody>
      </p:sp>
    </p:spTree>
    <p:extLst>
      <p:ext uri="{BB962C8B-B14F-4D97-AF65-F5344CB8AC3E}">
        <p14:creationId xmlns:p14="http://schemas.microsoft.com/office/powerpoint/2010/main" val="129204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E6E7BDD-464E-4E18-AC17-3783909E47F9}"/>
                  </a:ext>
                </a:extLst>
              </p:cNvPr>
              <p:cNvSpPr txBox="1"/>
              <p:nvPr/>
            </p:nvSpPr>
            <p:spPr>
              <a:xfrm>
                <a:off x="258253" y="2178923"/>
                <a:ext cx="11784060" cy="400110"/>
              </a:xfrm>
              <a:prstGeom prst="rect">
                <a:avLst/>
              </a:prstGeom>
              <a:noFill/>
            </p:spPr>
            <p:txBody>
              <a:bodyPr wrap="none" rtlCol="0">
                <a:spAutoFit/>
              </a:bodyPr>
              <a:lstStyle/>
              <a:p>
                <a:r>
                  <a:rPr lang="zh-CN" altLang="en-US" sz="2000" dirty="0"/>
                  <a:t>大家给出并举反例的贪心策略：</a:t>
                </a:r>
                <a:r>
                  <a:rPr lang="en-US" altLang="zh-CN" sz="2000" dirty="0" err="1"/>
                  <a:t>ddl</a:t>
                </a:r>
                <a:r>
                  <a:rPr lang="zh-CN" altLang="en-US" sz="2000" dirty="0"/>
                  <a:t>最近、耗时最少、按照</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𝑑</m:t>
                        </m:r>
                      </m:e>
                      <m:sub>
                        <m:r>
                          <a:rPr lang="en-US" altLang="zh-CN" sz="2000" i="1" dirty="0">
                            <a:latin typeface="Cambria Math" panose="02040503050406030204" pitchFamily="18" charset="0"/>
                          </a:rPr>
                          <m:t>𝑖</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𝑡</m:t>
                        </m:r>
                      </m:e>
                      <m:sub>
                        <m:r>
                          <a:rPr lang="en-US" altLang="zh-CN" sz="2000" i="1" dirty="0">
                            <a:latin typeface="Cambria Math" panose="02040503050406030204" pitchFamily="18" charset="0"/>
                          </a:rPr>
                          <m:t>𝑖</m:t>
                        </m:r>
                      </m:sub>
                    </m:sSub>
                  </m:oMath>
                </a14:m>
                <a:r>
                  <a:rPr lang="zh-CN" altLang="en-US" sz="2000" dirty="0"/>
                  <a:t>（称作</a:t>
                </a:r>
                <a:r>
                  <a:rPr lang="en-US" altLang="zh-CN" sz="2000" dirty="0"/>
                  <a:t>slack</a:t>
                </a:r>
                <a:r>
                  <a:rPr lang="zh-CN" altLang="en-US" sz="2000" dirty="0"/>
                  <a:t>）排序，越小越优先去做；</a:t>
                </a:r>
              </a:p>
            </p:txBody>
          </p:sp>
        </mc:Choice>
        <mc:Fallback xmlns="">
          <p:sp>
            <p:nvSpPr>
              <p:cNvPr id="5" name="文本框 4">
                <a:extLst>
                  <a:ext uri="{FF2B5EF4-FFF2-40B4-BE49-F238E27FC236}">
                    <a16:creationId xmlns:a16="http://schemas.microsoft.com/office/drawing/2014/main" id="{0E6E7BDD-464E-4E18-AC17-3783909E47F9}"/>
                  </a:ext>
                </a:extLst>
              </p:cNvPr>
              <p:cNvSpPr txBox="1">
                <a:spLocks noRot="1" noChangeAspect="1" noMove="1" noResize="1" noEditPoints="1" noAdjustHandles="1" noChangeArrowheads="1" noChangeShapeType="1" noTextEdit="1"/>
              </p:cNvSpPr>
              <p:nvPr/>
            </p:nvSpPr>
            <p:spPr>
              <a:xfrm>
                <a:off x="258253" y="2178923"/>
                <a:ext cx="11784060" cy="400110"/>
              </a:xfrm>
              <a:prstGeom prst="rect">
                <a:avLst/>
              </a:prstGeom>
              <a:blipFill>
                <a:blip r:embed="rId2"/>
                <a:stretch>
                  <a:fillRect l="-517" t="-7576" b="-2575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1752766-DE84-4544-80B8-3E928894A94F}"/>
              </a:ext>
            </a:extLst>
          </p:cNvPr>
          <p:cNvPicPr>
            <a:picLocks noChangeAspect="1"/>
          </p:cNvPicPr>
          <p:nvPr/>
        </p:nvPicPr>
        <p:blipFill>
          <a:blip r:embed="rId3"/>
          <a:stretch>
            <a:fillRect/>
          </a:stretch>
        </p:blipFill>
        <p:spPr>
          <a:xfrm>
            <a:off x="0" y="1984115"/>
            <a:ext cx="12349561" cy="4301402"/>
          </a:xfrm>
          <a:prstGeom prst="rect">
            <a:avLst/>
          </a:prstGeom>
        </p:spPr>
      </p:pic>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339894" y="178013"/>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3</a:t>
            </a:r>
            <a:endParaRPr lang="zh-CN" altLang="en-US"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DA3DF01-64D0-4004-8A2B-7413C92C94C5}"/>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endParaRPr lang="zh-CN" altLang="en-US" sz="28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A245D1E-05E2-4272-8D4C-4FC0CDE8C8E5}"/>
              </a:ext>
            </a:extLst>
          </p:cNvPr>
          <p:cNvSpPr/>
          <p:nvPr/>
        </p:nvSpPr>
        <p:spPr>
          <a:xfrm>
            <a:off x="190499" y="910399"/>
            <a:ext cx="11772375"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任务调度问题：优化目标为寻找一种调度策略使超时任务数最少。设计一种你认为最合适的算法，试图寻找算法的反例；若无反例，试图证明算法正确性。 </a:t>
            </a:r>
          </a:p>
        </p:txBody>
      </p:sp>
      <p:sp>
        <p:nvSpPr>
          <p:cNvPr id="12" name="文本框 11">
            <a:extLst>
              <a:ext uri="{FF2B5EF4-FFF2-40B4-BE49-F238E27FC236}">
                <a16:creationId xmlns:a16="http://schemas.microsoft.com/office/drawing/2014/main" id="{045AA0F1-A963-47AA-B146-01A4489529E8}"/>
              </a:ext>
            </a:extLst>
          </p:cNvPr>
          <p:cNvSpPr txBox="1"/>
          <p:nvPr/>
        </p:nvSpPr>
        <p:spPr>
          <a:xfrm>
            <a:off x="9824056" y="4684019"/>
            <a:ext cx="1641796" cy="369332"/>
          </a:xfrm>
          <a:prstGeom prst="rect">
            <a:avLst/>
          </a:prstGeom>
          <a:noFill/>
        </p:spPr>
        <p:txBody>
          <a:bodyPr wrap="none" rtlCol="0">
            <a:spAutoFit/>
          </a:bodyPr>
          <a:lstStyle/>
          <a:p>
            <a:r>
              <a:rPr lang="en-US" altLang="zh-CN" dirty="0"/>
              <a:t>——by </a:t>
            </a:r>
            <a:r>
              <a:rPr lang="zh-CN" altLang="en-US" dirty="0"/>
              <a:t>何佳林</a:t>
            </a:r>
          </a:p>
        </p:txBody>
      </p:sp>
    </p:spTree>
    <p:extLst>
      <p:ext uri="{BB962C8B-B14F-4D97-AF65-F5344CB8AC3E}">
        <p14:creationId xmlns:p14="http://schemas.microsoft.com/office/powerpoint/2010/main" val="25966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339894" y="178013"/>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3</a:t>
            </a:r>
            <a:endParaRPr lang="zh-CN" altLang="en-US"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DA3DF01-64D0-4004-8A2B-7413C92C94C5}"/>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endParaRPr lang="zh-CN" altLang="en-US" sz="2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931847B-DF38-4EBE-BBDB-CD3ABD13B547}"/>
              </a:ext>
            </a:extLst>
          </p:cNvPr>
          <p:cNvPicPr>
            <a:picLocks noChangeAspect="1"/>
          </p:cNvPicPr>
          <p:nvPr/>
        </p:nvPicPr>
        <p:blipFill>
          <a:blip r:embed="rId2"/>
          <a:stretch>
            <a:fillRect/>
          </a:stretch>
        </p:blipFill>
        <p:spPr>
          <a:xfrm>
            <a:off x="525425" y="1006876"/>
            <a:ext cx="10415844" cy="5645445"/>
          </a:xfrm>
          <a:prstGeom prst="rect">
            <a:avLst/>
          </a:prstGeom>
        </p:spPr>
      </p:pic>
      <p:sp>
        <p:nvSpPr>
          <p:cNvPr id="12" name="文本框 11">
            <a:extLst>
              <a:ext uri="{FF2B5EF4-FFF2-40B4-BE49-F238E27FC236}">
                <a16:creationId xmlns:a16="http://schemas.microsoft.com/office/drawing/2014/main" id="{045AA0F1-A963-47AA-B146-01A4489529E8}"/>
              </a:ext>
            </a:extLst>
          </p:cNvPr>
          <p:cNvSpPr txBox="1"/>
          <p:nvPr/>
        </p:nvSpPr>
        <p:spPr>
          <a:xfrm>
            <a:off x="10397921" y="5800218"/>
            <a:ext cx="1641796" cy="369332"/>
          </a:xfrm>
          <a:prstGeom prst="rect">
            <a:avLst/>
          </a:prstGeom>
          <a:noFill/>
        </p:spPr>
        <p:txBody>
          <a:bodyPr wrap="none" rtlCol="0">
            <a:spAutoFit/>
          </a:bodyPr>
          <a:lstStyle/>
          <a:p>
            <a:r>
              <a:rPr lang="en-US" altLang="zh-CN" dirty="0"/>
              <a:t>——by </a:t>
            </a:r>
            <a:r>
              <a:rPr lang="zh-CN" altLang="en-US" dirty="0"/>
              <a:t>何佳林</a:t>
            </a:r>
          </a:p>
        </p:txBody>
      </p:sp>
    </p:spTree>
    <p:extLst>
      <p:ext uri="{BB962C8B-B14F-4D97-AF65-F5344CB8AC3E}">
        <p14:creationId xmlns:p14="http://schemas.microsoft.com/office/powerpoint/2010/main" val="287896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339894" y="178013"/>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3</a:t>
            </a:r>
            <a:endParaRPr lang="zh-CN" altLang="en-US"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DA3DF01-64D0-4004-8A2B-7413C92C94C5}"/>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endParaRPr lang="zh-CN" altLang="en-US" sz="28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045AA0F1-A963-47AA-B146-01A4489529E8}"/>
              </a:ext>
            </a:extLst>
          </p:cNvPr>
          <p:cNvSpPr txBox="1"/>
          <p:nvPr/>
        </p:nvSpPr>
        <p:spPr>
          <a:xfrm>
            <a:off x="10397921" y="5800218"/>
            <a:ext cx="1641796" cy="369332"/>
          </a:xfrm>
          <a:prstGeom prst="rect">
            <a:avLst/>
          </a:prstGeom>
          <a:noFill/>
        </p:spPr>
        <p:txBody>
          <a:bodyPr wrap="none" rtlCol="0">
            <a:spAutoFit/>
          </a:bodyPr>
          <a:lstStyle/>
          <a:p>
            <a:r>
              <a:rPr lang="en-US" altLang="zh-CN" dirty="0"/>
              <a:t>——by </a:t>
            </a:r>
            <a:r>
              <a:rPr lang="zh-CN" altLang="en-US" dirty="0"/>
              <a:t>何佳林</a:t>
            </a:r>
          </a:p>
        </p:txBody>
      </p:sp>
      <p:pic>
        <p:nvPicPr>
          <p:cNvPr id="2" name="图片 1">
            <a:extLst>
              <a:ext uri="{FF2B5EF4-FFF2-40B4-BE49-F238E27FC236}">
                <a16:creationId xmlns:a16="http://schemas.microsoft.com/office/drawing/2014/main" id="{278CDFF8-2A5B-46C5-83DA-5F592DF844AC}"/>
              </a:ext>
            </a:extLst>
          </p:cNvPr>
          <p:cNvPicPr>
            <a:picLocks noChangeAspect="1"/>
          </p:cNvPicPr>
          <p:nvPr/>
        </p:nvPicPr>
        <p:blipFill>
          <a:blip r:embed="rId2"/>
          <a:stretch>
            <a:fillRect/>
          </a:stretch>
        </p:blipFill>
        <p:spPr>
          <a:xfrm>
            <a:off x="706295" y="1157991"/>
            <a:ext cx="9446699" cy="5614026"/>
          </a:xfrm>
          <a:prstGeom prst="rect">
            <a:avLst/>
          </a:prstGeom>
        </p:spPr>
      </p:pic>
      <p:pic>
        <p:nvPicPr>
          <p:cNvPr id="4" name="图片 3">
            <a:extLst>
              <a:ext uri="{FF2B5EF4-FFF2-40B4-BE49-F238E27FC236}">
                <a16:creationId xmlns:a16="http://schemas.microsoft.com/office/drawing/2014/main" id="{5A64FBEB-6BD1-4A17-BA8B-96CB16563C8B}"/>
              </a:ext>
            </a:extLst>
          </p:cNvPr>
          <p:cNvPicPr>
            <a:picLocks noChangeAspect="1"/>
          </p:cNvPicPr>
          <p:nvPr/>
        </p:nvPicPr>
        <p:blipFill>
          <a:blip r:embed="rId3"/>
          <a:stretch>
            <a:fillRect/>
          </a:stretch>
        </p:blipFill>
        <p:spPr>
          <a:xfrm>
            <a:off x="1173075" y="869021"/>
            <a:ext cx="3854792" cy="335464"/>
          </a:xfrm>
          <a:prstGeom prst="rect">
            <a:avLst/>
          </a:prstGeom>
        </p:spPr>
      </p:pic>
    </p:spTree>
    <p:extLst>
      <p:ext uri="{BB962C8B-B14F-4D97-AF65-F5344CB8AC3E}">
        <p14:creationId xmlns:p14="http://schemas.microsoft.com/office/powerpoint/2010/main" val="23714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F4F71D9-1D04-4795-800F-2B59A37FC594}"/>
              </a:ext>
            </a:extLst>
          </p:cNvPr>
          <p:cNvSpPr txBox="1"/>
          <p:nvPr/>
        </p:nvSpPr>
        <p:spPr>
          <a:xfrm>
            <a:off x="168822" y="2315812"/>
            <a:ext cx="11854356" cy="830997"/>
          </a:xfrm>
          <a:prstGeom prst="rect">
            <a:avLst/>
          </a:prstGeom>
          <a:noFill/>
        </p:spPr>
        <p:txBody>
          <a:bodyPr wrap="square" rtlCol="0">
            <a:spAutoFit/>
          </a:bodyPr>
          <a:lstStyle/>
          <a:p>
            <a:r>
              <a:rPr lang="zh-CN" altLang="en-US" sz="2400" dirty="0"/>
              <a:t>大家给出并举出反例的策略：右上角顶点到原点的距离、对角线交叉点到原点的距离、</a:t>
            </a:r>
            <a:endParaRPr lang="en-US" altLang="zh-CN" sz="2400" dirty="0"/>
          </a:p>
          <a:p>
            <a:r>
              <a:rPr lang="en-US" altLang="zh-CN" sz="2400" dirty="0"/>
              <a:t>X</a:t>
            </a:r>
            <a:r>
              <a:rPr lang="zh-CN" altLang="en-US" sz="2400" dirty="0"/>
              <a:t>或</a:t>
            </a:r>
            <a:r>
              <a:rPr lang="en-US" altLang="zh-CN" sz="2400" dirty="0"/>
              <a:t>Y</a:t>
            </a:r>
            <a:r>
              <a:rPr lang="zh-CN" altLang="en-US" sz="2400" dirty="0"/>
              <a:t>坐标</a:t>
            </a:r>
          </a:p>
        </p:txBody>
      </p:sp>
      <p:sp>
        <p:nvSpPr>
          <p:cNvPr id="6" name="文本框 5">
            <a:extLst>
              <a:ext uri="{FF2B5EF4-FFF2-40B4-BE49-F238E27FC236}">
                <a16:creationId xmlns:a16="http://schemas.microsoft.com/office/drawing/2014/main" id="{9F8552F7-EDAC-4A48-BB90-EAE76FE21FD3}"/>
              </a:ext>
            </a:extLst>
          </p:cNvPr>
          <p:cNvSpPr txBox="1"/>
          <p:nvPr/>
        </p:nvSpPr>
        <p:spPr>
          <a:xfrm>
            <a:off x="190500" y="4127675"/>
            <a:ext cx="66752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本问题为</a:t>
            </a:r>
            <a:r>
              <a:rPr lang="en-US" altLang="zh-CN" sz="2400" dirty="0">
                <a:latin typeface="微软雅黑" panose="020B0503020204020204" pitchFamily="34" charset="-122"/>
                <a:ea typeface="微软雅黑" panose="020B0503020204020204" pitchFamily="34" charset="-122"/>
              </a:rPr>
              <a:t>NPC</a:t>
            </a:r>
            <a:r>
              <a:rPr lang="zh-CN" altLang="en-US" sz="2400" dirty="0">
                <a:latin typeface="微软雅黑" panose="020B0503020204020204" pitchFamily="34" charset="-122"/>
                <a:ea typeface="微软雅黑" panose="020B0503020204020204" pitchFamily="34" charset="-122"/>
              </a:rPr>
              <a:t>问题，不存在多项式复杂度的算法</a:t>
            </a:r>
          </a:p>
        </p:txBody>
      </p:sp>
      <p:cxnSp>
        <p:nvCxnSpPr>
          <p:cNvPr id="7" name="直接连接符 6">
            <a:extLst>
              <a:ext uri="{FF2B5EF4-FFF2-40B4-BE49-F238E27FC236}">
                <a16:creationId xmlns:a16="http://schemas.microsoft.com/office/drawing/2014/main" id="{2C9DBEAB-5910-4311-A496-862B244A7FB9}"/>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57060D1-AFBE-4324-8AA1-1D259F320335}"/>
              </a:ext>
            </a:extLst>
          </p:cNvPr>
          <p:cNvSpPr txBox="1"/>
          <p:nvPr/>
        </p:nvSpPr>
        <p:spPr>
          <a:xfrm>
            <a:off x="9386225" y="185842"/>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3</a:t>
            </a:r>
            <a:endParaRPr lang="zh-CN" altLang="en-US" sz="28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EF3D724E-3322-4559-9002-2E468B0C2BF6}"/>
              </a:ext>
            </a:extLst>
          </p:cNvPr>
          <p:cNvSpPr/>
          <p:nvPr/>
        </p:nvSpPr>
        <p:spPr>
          <a:xfrm>
            <a:off x="190500" y="918220"/>
            <a:ext cx="11854355"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平面中第一象限内有 </a:t>
            </a:r>
            <a:r>
              <a:rPr lang="en-US" altLang="zh-CN" sz="2400" dirty="0">
                <a:latin typeface="微软雅黑" panose="020B0503020204020204" pitchFamily="34" charset="-122"/>
                <a:ea typeface="微软雅黑" panose="020B0503020204020204" pitchFamily="34" charset="-122"/>
              </a:rPr>
              <a:t>n </a:t>
            </a:r>
            <a:r>
              <a:rPr lang="zh-CN" altLang="en-US" sz="2400" dirty="0">
                <a:latin typeface="微软雅黑" panose="020B0503020204020204" pitchFamily="34" charset="-122"/>
                <a:ea typeface="微软雅黑" panose="020B0503020204020204" pitchFamily="34" charset="-122"/>
              </a:rPr>
              <a:t>个矩形。要求选出尽可能多的矩形，使得选出的矩形间两两不重叠，问最多能选出多少矩形。设计算法并分析算法正确性。</a:t>
            </a:r>
          </a:p>
        </p:txBody>
      </p:sp>
      <p:sp>
        <p:nvSpPr>
          <p:cNvPr id="9" name="文本框 8">
            <a:extLst>
              <a:ext uri="{FF2B5EF4-FFF2-40B4-BE49-F238E27FC236}">
                <a16:creationId xmlns:a16="http://schemas.microsoft.com/office/drawing/2014/main" id="{F5B2B304-66C6-42A7-B9DB-60670E7314FD}"/>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Problem2</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498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B224007-07D6-4EE6-A9BC-B09476CBA7E6}"/>
              </a:ext>
            </a:extLst>
          </p:cNvPr>
          <p:cNvSpPr txBox="1"/>
          <p:nvPr/>
        </p:nvSpPr>
        <p:spPr>
          <a:xfrm>
            <a:off x="10330940" y="3364798"/>
            <a:ext cx="1338828" cy="369332"/>
          </a:xfrm>
          <a:prstGeom prst="rect">
            <a:avLst/>
          </a:prstGeom>
          <a:noFill/>
        </p:spPr>
        <p:txBody>
          <a:bodyPr wrap="none" rtlCol="0">
            <a:spAutoFit/>
          </a:bodyPr>
          <a:lstStyle/>
          <a:p>
            <a:r>
              <a:rPr lang="en-US" altLang="zh-CN" dirty="0"/>
              <a:t>——</a:t>
            </a:r>
            <a:r>
              <a:rPr lang="zh-CN" altLang="en-US" dirty="0"/>
              <a:t>朱悦婷</a:t>
            </a:r>
          </a:p>
        </p:txBody>
      </p:sp>
      <p:cxnSp>
        <p:nvCxnSpPr>
          <p:cNvPr id="8" name="直接连接符 7">
            <a:extLst>
              <a:ext uri="{FF2B5EF4-FFF2-40B4-BE49-F238E27FC236}">
                <a16:creationId xmlns:a16="http://schemas.microsoft.com/office/drawing/2014/main" id="{3CCFB5E6-D75B-4A1A-9048-78F9248E1C6E}"/>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D8A2BF2-5600-4E54-96CC-10F140DC8468}"/>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E372DEE-3B78-4A5A-906F-C15007207C59}"/>
              </a:ext>
            </a:extLst>
          </p:cNvPr>
          <p:cNvSpPr txBox="1"/>
          <p:nvPr/>
        </p:nvSpPr>
        <p:spPr>
          <a:xfrm>
            <a:off x="9386225" y="185842"/>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3</a:t>
            </a:r>
            <a:endParaRPr lang="zh-CN" altLang="en-US" sz="28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B0BD9DC-E750-4DE0-958A-16365C2864E4}"/>
              </a:ext>
            </a:extLst>
          </p:cNvPr>
          <p:cNvSpPr/>
          <p:nvPr/>
        </p:nvSpPr>
        <p:spPr>
          <a:xfrm>
            <a:off x="190500" y="918220"/>
            <a:ext cx="11854355"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使用交换论证方法证明</a:t>
            </a:r>
            <a:r>
              <a:rPr lang="en-US" altLang="zh-CN" sz="2400" dirty="0">
                <a:latin typeface="微软雅黑" panose="020B0503020204020204" pitchFamily="34" charset="-122"/>
                <a:ea typeface="微软雅黑" panose="020B0503020204020204" pitchFamily="34" charset="-122"/>
              </a:rPr>
              <a:t>Kruskal</a:t>
            </a:r>
            <a:r>
              <a:rPr lang="zh-CN" altLang="en-US" sz="2400" dirty="0">
                <a:latin typeface="微软雅黑" panose="020B0503020204020204" pitchFamily="34" charset="-122"/>
                <a:ea typeface="微软雅黑" panose="020B0503020204020204" pitchFamily="34" charset="-122"/>
              </a:rPr>
              <a:t>算法的正确性</a:t>
            </a:r>
          </a:p>
        </p:txBody>
      </p:sp>
      <p:sp>
        <p:nvSpPr>
          <p:cNvPr id="13" name="文本框 12">
            <a:extLst>
              <a:ext uri="{FF2B5EF4-FFF2-40B4-BE49-F238E27FC236}">
                <a16:creationId xmlns:a16="http://schemas.microsoft.com/office/drawing/2014/main" id="{42B25F79-99C1-48A5-90E6-66CDC4899663}"/>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Problem3</a:t>
            </a:r>
            <a:endParaRPr lang="zh-CN" altLang="en-US" sz="28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08758BE-6D35-4BDC-8308-6A54C1688EB3}"/>
              </a:ext>
            </a:extLst>
          </p:cNvPr>
          <p:cNvPicPr>
            <a:picLocks noChangeAspect="1"/>
          </p:cNvPicPr>
          <p:nvPr/>
        </p:nvPicPr>
        <p:blipFill>
          <a:blip r:embed="rId2"/>
          <a:stretch>
            <a:fillRect/>
          </a:stretch>
        </p:blipFill>
        <p:spPr>
          <a:xfrm>
            <a:off x="190500" y="1529754"/>
            <a:ext cx="9446831" cy="5009783"/>
          </a:xfrm>
          <a:prstGeom prst="rect">
            <a:avLst/>
          </a:prstGeom>
        </p:spPr>
      </p:pic>
    </p:spTree>
    <p:extLst>
      <p:ext uri="{BB962C8B-B14F-4D97-AF65-F5344CB8AC3E}">
        <p14:creationId xmlns:p14="http://schemas.microsoft.com/office/powerpoint/2010/main" val="219229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A29FB35E-DEC3-406C-9C68-DEC9E31C5E3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C2884F1-E1B6-457D-AC3B-134F4577862A}"/>
              </a:ext>
            </a:extLst>
          </p:cNvPr>
          <p:cNvSpPr txBox="1"/>
          <p:nvPr/>
        </p:nvSpPr>
        <p:spPr>
          <a:xfrm>
            <a:off x="9411621" y="151780"/>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4</a:t>
            </a:r>
            <a:endParaRPr lang="zh-CN" altLang="en-US" sz="28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3C26A7B-3B83-4D84-B845-51EBAF271699}"/>
              </a:ext>
            </a:extLst>
          </p:cNvPr>
          <p:cNvSpPr txBox="1"/>
          <p:nvPr/>
        </p:nvSpPr>
        <p:spPr>
          <a:xfrm>
            <a:off x="190500" y="994999"/>
            <a:ext cx="529664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使用归纳法证明</a:t>
            </a:r>
            <a:r>
              <a:rPr lang="en-US" altLang="zh-CN" sz="2400" dirty="0">
                <a:latin typeface="微软雅黑" panose="020B0503020204020204" pitchFamily="34" charset="-122"/>
                <a:ea typeface="微软雅黑" panose="020B0503020204020204" pitchFamily="34" charset="-122"/>
              </a:rPr>
              <a:t>Dijkstra</a:t>
            </a:r>
            <a:r>
              <a:rPr lang="zh-CN" altLang="en-US" sz="2400" dirty="0">
                <a:latin typeface="微软雅黑" panose="020B0503020204020204" pitchFamily="34" charset="-122"/>
                <a:ea typeface="微软雅黑" panose="020B0503020204020204" pitchFamily="34" charset="-122"/>
              </a:rPr>
              <a:t>算法的正确性</a:t>
            </a:r>
          </a:p>
        </p:txBody>
      </p:sp>
      <p:sp>
        <p:nvSpPr>
          <p:cNvPr id="13" name="文本框 12">
            <a:extLst>
              <a:ext uri="{FF2B5EF4-FFF2-40B4-BE49-F238E27FC236}">
                <a16:creationId xmlns:a16="http://schemas.microsoft.com/office/drawing/2014/main" id="{6D57F7A0-6E48-4850-A0F7-7A643B4AE3F1}"/>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endParaRPr lang="zh-CN" altLang="en-US" sz="28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DEFC50A8-EB42-497C-B4BC-DC2C2DD660C9}"/>
              </a:ext>
            </a:extLst>
          </p:cNvPr>
          <p:cNvPicPr>
            <a:picLocks noChangeAspect="1"/>
          </p:cNvPicPr>
          <p:nvPr/>
        </p:nvPicPr>
        <p:blipFill>
          <a:blip r:embed="rId3"/>
          <a:stretch>
            <a:fillRect/>
          </a:stretch>
        </p:blipFill>
        <p:spPr>
          <a:xfrm>
            <a:off x="190500" y="1785038"/>
            <a:ext cx="11907002" cy="3877931"/>
          </a:xfrm>
          <a:prstGeom prst="rect">
            <a:avLst/>
          </a:prstGeom>
        </p:spPr>
      </p:pic>
    </p:spTree>
    <p:extLst>
      <p:ext uri="{BB962C8B-B14F-4D97-AF65-F5344CB8AC3E}">
        <p14:creationId xmlns:p14="http://schemas.microsoft.com/office/powerpoint/2010/main" val="331451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A29FB35E-DEC3-406C-9C68-DEC9E31C5E3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C2884F1-E1B6-457D-AC3B-134F4577862A}"/>
              </a:ext>
            </a:extLst>
          </p:cNvPr>
          <p:cNvSpPr txBox="1"/>
          <p:nvPr/>
        </p:nvSpPr>
        <p:spPr>
          <a:xfrm>
            <a:off x="9411621" y="151780"/>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4</a:t>
            </a:r>
            <a:endParaRPr lang="zh-CN" altLang="en-US" sz="28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D57F7A0-6E48-4850-A0F7-7A643B4AE3F1}"/>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endParaRPr lang="zh-CN" altLang="en-US" sz="28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0D3B4B24-13CD-4129-8FB8-14A9CA4AA310}"/>
              </a:ext>
            </a:extLst>
          </p:cNvPr>
          <p:cNvPicPr>
            <a:picLocks noChangeAspect="1"/>
          </p:cNvPicPr>
          <p:nvPr/>
        </p:nvPicPr>
        <p:blipFill>
          <a:blip r:embed="rId2"/>
          <a:stretch>
            <a:fillRect/>
          </a:stretch>
        </p:blipFill>
        <p:spPr>
          <a:xfrm>
            <a:off x="759170" y="1000106"/>
            <a:ext cx="10629840" cy="5109537"/>
          </a:xfrm>
          <a:prstGeom prst="rect">
            <a:avLst/>
          </a:prstGeom>
        </p:spPr>
      </p:pic>
      <p:pic>
        <p:nvPicPr>
          <p:cNvPr id="2" name="图片 1">
            <a:extLst>
              <a:ext uri="{FF2B5EF4-FFF2-40B4-BE49-F238E27FC236}">
                <a16:creationId xmlns:a16="http://schemas.microsoft.com/office/drawing/2014/main" id="{62486FB1-77E0-4920-8AAD-1EAEB754BCA1}"/>
              </a:ext>
            </a:extLst>
          </p:cNvPr>
          <p:cNvPicPr>
            <a:picLocks noChangeAspect="1"/>
          </p:cNvPicPr>
          <p:nvPr/>
        </p:nvPicPr>
        <p:blipFill>
          <a:blip r:embed="rId3"/>
          <a:stretch>
            <a:fillRect/>
          </a:stretch>
        </p:blipFill>
        <p:spPr>
          <a:xfrm>
            <a:off x="8962937" y="2902255"/>
            <a:ext cx="3075611" cy="1618493"/>
          </a:xfrm>
          <a:prstGeom prst="rect">
            <a:avLst/>
          </a:prstGeom>
        </p:spPr>
      </p:pic>
    </p:spTree>
    <p:extLst>
      <p:ext uri="{BB962C8B-B14F-4D97-AF65-F5344CB8AC3E}">
        <p14:creationId xmlns:p14="http://schemas.microsoft.com/office/powerpoint/2010/main" val="1892077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663744" y="10349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1</a:t>
            </a:r>
            <a:endParaRPr lang="zh-CN" altLang="en-US" sz="28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3DC5484-0EB3-4E30-8CF9-B2757B32320A}"/>
              </a:ext>
            </a:extLst>
          </p:cNvPr>
          <p:cNvSpPr txBox="1"/>
          <p:nvPr/>
        </p:nvSpPr>
        <p:spPr>
          <a:xfrm>
            <a:off x="114826" y="174313"/>
            <a:ext cx="471289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（算法渐近分析）</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1716730-F60A-4F06-8E8C-7CA8EF1DD528}"/>
                  </a:ext>
                </a:extLst>
              </p:cNvPr>
              <p:cNvSpPr txBox="1"/>
              <p:nvPr/>
            </p:nvSpPr>
            <p:spPr>
              <a:xfrm>
                <a:off x="266174" y="2785928"/>
                <a:ext cx="6642090" cy="954107"/>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选用你认为最合理的方法证明</a:t>
                </a:r>
                <a14:m>
                  <m:oMath xmlns:m="http://schemas.openxmlformats.org/officeDocument/2006/math">
                    <m:r>
                      <a:rPr lang="en-US" altLang="zh-CN" sz="2800" b="0" i="1" smtClean="0">
                        <a:latin typeface="Cambria Math" panose="02040503050406030204" pitchFamily="18" charset="0"/>
                        <a:ea typeface="微软雅黑" panose="020B0503020204020204" pitchFamily="34" charset="-122"/>
                      </a:rPr>
                      <m:t>𝑓</m:t>
                    </m:r>
                    <m:r>
                      <a:rPr lang="en-US" altLang="zh-CN" sz="2800" b="0" i="1" smtClean="0">
                        <a:latin typeface="Cambria Math" panose="02040503050406030204" pitchFamily="18" charset="0"/>
                        <a:ea typeface="微软雅黑" panose="020B0503020204020204" pitchFamily="34" charset="-122"/>
                      </a:rPr>
                      <m:t>(</m:t>
                    </m:r>
                    <m:r>
                      <a:rPr lang="en-US" altLang="zh-CN" sz="2800" b="0" i="1" smtClean="0">
                        <a:latin typeface="Cambria Math" panose="02040503050406030204" pitchFamily="18" charset="0"/>
                        <a:ea typeface="微软雅黑" panose="020B0503020204020204" pitchFamily="34" charset="-122"/>
                      </a:rPr>
                      <m:t>𝑛</m:t>
                    </m:r>
                    <m:r>
                      <a:rPr lang="en-US" altLang="zh-CN" sz="2800" b="0" i="1" smtClean="0">
                        <a:latin typeface="Cambria Math" panose="02040503050406030204" pitchFamily="18" charset="0"/>
                        <a:ea typeface="微软雅黑" panose="020B0503020204020204" pitchFamily="34" charset="-122"/>
                      </a:rPr>
                      <m:t>)≠</m:t>
                    </m:r>
                    <m:r>
                      <m:rPr>
                        <m:sty m:val="p"/>
                      </m:rPr>
                      <a:rPr lang="el-GR" altLang="zh-CN" sz="2800" b="0" i="1" smtClean="0">
                        <a:latin typeface="Cambria Math" panose="02040503050406030204" pitchFamily="18" charset="0"/>
                        <a:ea typeface="Cambria Math" panose="02040503050406030204" pitchFamily="18" charset="0"/>
                      </a:rPr>
                      <m:t>Ω</m:t>
                    </m:r>
                    <m:r>
                      <a:rPr lang="en-US" altLang="zh-CN" sz="2800" b="0" i="1" smtClean="0">
                        <a:latin typeface="Cambria Math" panose="02040503050406030204" pitchFamily="18" charset="0"/>
                        <a:ea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𝑛</m:t>
                        </m:r>
                      </m:e>
                      <m:sup>
                        <m:r>
                          <a:rPr lang="en-US" altLang="zh-CN" sz="2800" b="0" i="1" smtClean="0">
                            <a:latin typeface="Cambria Math" panose="02040503050406030204" pitchFamily="18" charset="0"/>
                            <a:ea typeface="Cambria Math" panose="02040503050406030204" pitchFamily="18" charset="0"/>
                          </a:rPr>
                          <m:t>3</m:t>
                        </m:r>
                      </m:sup>
                    </m:sSup>
                    <m:r>
                      <a:rPr lang="en-US" altLang="zh-CN" sz="2800" b="0" i="1" smtClean="0">
                        <a:latin typeface="Cambria Math" panose="02040503050406030204" pitchFamily="18" charset="0"/>
                        <a:ea typeface="Cambria Math" panose="02040503050406030204" pitchFamily="18" charset="0"/>
                      </a:rPr>
                      <m:t>)</m:t>
                    </m:r>
                  </m:oMath>
                </a14:m>
                <a:r>
                  <a:rPr lang="zh-CN" altLang="en-US" sz="28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800" b="0" i="1" smtClean="0">
                        <a:latin typeface="Cambria Math" panose="02040503050406030204" pitchFamily="18" charset="0"/>
                        <a:ea typeface="微软雅黑" panose="020B0503020204020204" pitchFamily="34" charset="-122"/>
                      </a:rPr>
                      <m:t>𝑓</m:t>
                    </m:r>
                    <m:d>
                      <m:dPr>
                        <m:ctrlPr>
                          <a:rPr lang="en-US" altLang="zh-CN" sz="2800" b="0" i="1" smtClean="0">
                            <a:latin typeface="Cambria Math" panose="02040503050406030204" pitchFamily="18" charset="0"/>
                            <a:ea typeface="微软雅黑" panose="020B0503020204020204" pitchFamily="34" charset="-122"/>
                          </a:rPr>
                        </m:ctrlPr>
                      </m:dPr>
                      <m:e>
                        <m:r>
                          <a:rPr lang="en-US" altLang="zh-CN" sz="2800" b="0" i="1" smtClean="0">
                            <a:latin typeface="Cambria Math" panose="02040503050406030204" pitchFamily="18" charset="0"/>
                            <a:ea typeface="微软雅黑" panose="020B0503020204020204" pitchFamily="34" charset="-122"/>
                          </a:rPr>
                          <m:t>𝑛</m:t>
                        </m:r>
                      </m:e>
                    </m:d>
                    <m:r>
                      <a:rPr lang="en-US" altLang="zh-CN" sz="2800" b="0" i="1" smtClean="0">
                        <a:latin typeface="Cambria Math" panose="02040503050406030204" pitchFamily="18" charset="0"/>
                        <a:ea typeface="微软雅黑" panose="020B0503020204020204" pitchFamily="34" charset="-122"/>
                      </a:rPr>
                      <m:t>=2</m:t>
                    </m:r>
                    <m:sSup>
                      <m:sSupPr>
                        <m:ctrlPr>
                          <a:rPr lang="en-US" altLang="zh-CN" sz="2800" b="0" i="1" smtClean="0">
                            <a:latin typeface="Cambria Math" panose="02040503050406030204" pitchFamily="18" charset="0"/>
                            <a:ea typeface="微软雅黑" panose="020B0503020204020204" pitchFamily="34" charset="-122"/>
                          </a:rPr>
                        </m:ctrlPr>
                      </m:sSupPr>
                      <m:e>
                        <m:r>
                          <a:rPr lang="en-US" altLang="zh-CN" sz="2800" b="0" i="1" smtClean="0">
                            <a:latin typeface="Cambria Math" panose="02040503050406030204" pitchFamily="18" charset="0"/>
                            <a:ea typeface="微软雅黑" panose="020B0503020204020204" pitchFamily="34" charset="-122"/>
                          </a:rPr>
                          <m:t>𝑛</m:t>
                        </m:r>
                      </m:e>
                      <m:sup>
                        <m:r>
                          <a:rPr lang="en-US" altLang="zh-CN" sz="2800" b="0" i="1" smtClean="0">
                            <a:latin typeface="Cambria Math" panose="02040503050406030204" pitchFamily="18" charset="0"/>
                            <a:ea typeface="微软雅黑" panose="020B0503020204020204" pitchFamily="34" charset="-122"/>
                          </a:rPr>
                          <m:t>2</m:t>
                        </m:r>
                      </m:sup>
                    </m:sSup>
                    <m:r>
                      <a:rPr lang="en-US" altLang="zh-CN" sz="2800" b="0" i="1" smtClean="0">
                        <a:latin typeface="Cambria Math" panose="02040503050406030204" pitchFamily="18" charset="0"/>
                        <a:ea typeface="微软雅黑" panose="020B0503020204020204" pitchFamily="34" charset="-122"/>
                      </a:rPr>
                      <m:t>+6</m:t>
                    </m:r>
                    <m:r>
                      <a:rPr lang="en-US" altLang="zh-CN" sz="2800" b="0" i="1" smtClean="0">
                        <a:latin typeface="Cambria Math" panose="02040503050406030204" pitchFamily="18" charset="0"/>
                        <a:ea typeface="微软雅黑" panose="020B0503020204020204" pitchFamily="34" charset="-122"/>
                      </a:rPr>
                      <m:t>𝑛</m:t>
                    </m:r>
                    <m:r>
                      <a:rPr lang="en-US" altLang="zh-CN" sz="2800" b="0" i="1" smtClean="0">
                        <a:latin typeface="Cambria Math" panose="02040503050406030204" pitchFamily="18" charset="0"/>
                        <a:ea typeface="微软雅黑" panose="020B0503020204020204" pitchFamily="34" charset="-122"/>
                      </a:rPr>
                      <m:t>+5</m:t>
                    </m:r>
                  </m:oMath>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B1716730-F60A-4F06-8E8C-7CA8EF1DD528}"/>
                  </a:ext>
                </a:extLst>
              </p:cNvPr>
              <p:cNvSpPr txBox="1">
                <a:spLocks noRot="1" noChangeAspect="1" noMove="1" noResize="1" noEditPoints="1" noAdjustHandles="1" noChangeArrowheads="1" noChangeShapeType="1" noTextEdit="1"/>
              </p:cNvSpPr>
              <p:nvPr/>
            </p:nvSpPr>
            <p:spPr>
              <a:xfrm>
                <a:off x="266174" y="2785928"/>
                <a:ext cx="6642090" cy="954107"/>
              </a:xfrm>
              <a:prstGeom prst="rect">
                <a:avLst/>
              </a:prstGeom>
              <a:blipFill>
                <a:blip r:embed="rId2"/>
                <a:stretch>
                  <a:fillRect l="-1928" t="-6369" b="-1656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6F97C81-27D3-42CE-AFDE-840A5056C33C}"/>
              </a:ext>
            </a:extLst>
          </p:cNvPr>
          <p:cNvPicPr>
            <a:picLocks noChangeAspect="1"/>
          </p:cNvPicPr>
          <p:nvPr/>
        </p:nvPicPr>
        <p:blipFill>
          <a:blip r:embed="rId3"/>
          <a:stretch>
            <a:fillRect/>
          </a:stretch>
        </p:blipFill>
        <p:spPr>
          <a:xfrm>
            <a:off x="6418429" y="935945"/>
            <a:ext cx="5806808" cy="1279144"/>
          </a:xfrm>
          <a:prstGeom prst="rect">
            <a:avLst/>
          </a:prstGeom>
        </p:spPr>
      </p:pic>
      <p:pic>
        <p:nvPicPr>
          <p:cNvPr id="8" name="图片 7">
            <a:extLst>
              <a:ext uri="{FF2B5EF4-FFF2-40B4-BE49-F238E27FC236}">
                <a16:creationId xmlns:a16="http://schemas.microsoft.com/office/drawing/2014/main" id="{6BA57254-E499-4457-902A-BDA85994F719}"/>
              </a:ext>
            </a:extLst>
          </p:cNvPr>
          <p:cNvPicPr>
            <a:picLocks noChangeAspect="1"/>
          </p:cNvPicPr>
          <p:nvPr/>
        </p:nvPicPr>
        <p:blipFill>
          <a:blip r:embed="rId4"/>
          <a:stretch>
            <a:fillRect/>
          </a:stretch>
        </p:blipFill>
        <p:spPr>
          <a:xfrm>
            <a:off x="6418429" y="2213993"/>
            <a:ext cx="5830328" cy="3335252"/>
          </a:xfrm>
          <a:prstGeom prst="rect">
            <a:avLst/>
          </a:prstGeom>
        </p:spPr>
      </p:pic>
      <p:pic>
        <p:nvPicPr>
          <p:cNvPr id="9" name="图片 8">
            <a:extLst>
              <a:ext uri="{FF2B5EF4-FFF2-40B4-BE49-F238E27FC236}">
                <a16:creationId xmlns:a16="http://schemas.microsoft.com/office/drawing/2014/main" id="{34F07B0D-7E6B-4632-997E-EF765F14EE6D}"/>
              </a:ext>
            </a:extLst>
          </p:cNvPr>
          <p:cNvPicPr>
            <a:picLocks noChangeAspect="1"/>
          </p:cNvPicPr>
          <p:nvPr/>
        </p:nvPicPr>
        <p:blipFill>
          <a:blip r:embed="rId5"/>
          <a:stretch>
            <a:fillRect/>
          </a:stretch>
        </p:blipFill>
        <p:spPr>
          <a:xfrm>
            <a:off x="6418429" y="5549245"/>
            <a:ext cx="5806808" cy="1308755"/>
          </a:xfrm>
          <a:prstGeom prst="rect">
            <a:avLst/>
          </a:prstGeom>
        </p:spPr>
      </p:pic>
      <p:sp>
        <p:nvSpPr>
          <p:cNvPr id="12" name="文本框 11">
            <a:extLst>
              <a:ext uri="{FF2B5EF4-FFF2-40B4-BE49-F238E27FC236}">
                <a16:creationId xmlns:a16="http://schemas.microsoft.com/office/drawing/2014/main" id="{62079D8E-48A1-4C00-AC2C-31685772677B}"/>
              </a:ext>
            </a:extLst>
          </p:cNvPr>
          <p:cNvSpPr txBox="1"/>
          <p:nvPr/>
        </p:nvSpPr>
        <p:spPr>
          <a:xfrm>
            <a:off x="10411761" y="4281372"/>
            <a:ext cx="1639400" cy="369332"/>
          </a:xfrm>
          <a:prstGeom prst="rect">
            <a:avLst/>
          </a:prstGeom>
          <a:noFill/>
        </p:spPr>
        <p:txBody>
          <a:bodyPr wrap="square" rtlCol="0">
            <a:spAutoFit/>
          </a:bodyPr>
          <a:lstStyle/>
          <a:p>
            <a:r>
              <a:rPr lang="en-US" altLang="zh-CN" dirty="0"/>
              <a:t>——by</a:t>
            </a:r>
            <a:r>
              <a:rPr lang="zh-CN" altLang="en-US" dirty="0"/>
              <a:t>刘安珉</a:t>
            </a:r>
          </a:p>
        </p:txBody>
      </p:sp>
    </p:spTree>
    <p:extLst>
      <p:ext uri="{BB962C8B-B14F-4D97-AF65-F5344CB8AC3E}">
        <p14:creationId xmlns:p14="http://schemas.microsoft.com/office/powerpoint/2010/main" val="2596630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38BE74-AE77-4BD0-B20B-49E4169B2C90}"/>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DA4FFBC-57ED-4260-862C-B4461FB78E8B}"/>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4</a:t>
            </a:r>
            <a:endParaRPr lang="zh-CN" altLang="en-US" sz="28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4D47936-D7D6-414D-AD02-42236187CF42}"/>
              </a:ext>
            </a:extLst>
          </p:cNvPr>
          <p:cNvSpPr txBox="1"/>
          <p:nvPr/>
        </p:nvSpPr>
        <p:spPr>
          <a:xfrm>
            <a:off x="657997" y="865715"/>
            <a:ext cx="11210153"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习题</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：分治算法之最近点对问题，结合示意图分别对何老师和郑欣同学描述的合并算法进行阐述，并尝试编程验证。</a:t>
            </a:r>
          </a:p>
        </p:txBody>
      </p:sp>
      <p:sp>
        <p:nvSpPr>
          <p:cNvPr id="8" name="矩形 7">
            <a:extLst>
              <a:ext uri="{FF2B5EF4-FFF2-40B4-BE49-F238E27FC236}">
                <a16:creationId xmlns:a16="http://schemas.microsoft.com/office/drawing/2014/main" id="{8DFE59FC-F926-4AA4-8555-7A766B7FC7AF}"/>
              </a:ext>
            </a:extLst>
          </p:cNvPr>
          <p:cNvSpPr/>
          <p:nvPr/>
        </p:nvSpPr>
        <p:spPr>
          <a:xfrm>
            <a:off x="3048000" y="2828836"/>
            <a:ext cx="6096000" cy="646331"/>
          </a:xfrm>
          <a:prstGeom prst="rect">
            <a:avLst/>
          </a:prstGeom>
        </p:spPr>
        <p:txBody>
          <a:bodyPr>
            <a:spAutoFit/>
          </a:bodyPr>
          <a:lstStyle/>
          <a:p>
            <a:br>
              <a:rPr lang="zh-CN" altLang="en-US" dirty="0"/>
            </a:br>
            <a:endParaRPr lang="zh-CN" altLang="en-US" dirty="0"/>
          </a:p>
        </p:txBody>
      </p:sp>
      <p:pic>
        <p:nvPicPr>
          <p:cNvPr id="9" name="图片 8">
            <a:extLst>
              <a:ext uri="{FF2B5EF4-FFF2-40B4-BE49-F238E27FC236}">
                <a16:creationId xmlns:a16="http://schemas.microsoft.com/office/drawing/2014/main" id="{49E69C4D-A618-4476-80EA-797D06194030}"/>
              </a:ext>
            </a:extLst>
          </p:cNvPr>
          <p:cNvPicPr>
            <a:picLocks noChangeAspect="1"/>
          </p:cNvPicPr>
          <p:nvPr/>
        </p:nvPicPr>
        <p:blipFill>
          <a:blip r:embed="rId2"/>
          <a:stretch>
            <a:fillRect/>
          </a:stretch>
        </p:blipFill>
        <p:spPr>
          <a:xfrm>
            <a:off x="2383236" y="2257754"/>
            <a:ext cx="7027021" cy="3546484"/>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6140E5B-7515-400E-AAA4-13DA0F674036}"/>
                  </a:ext>
                </a:extLst>
              </p:cNvPr>
              <p:cNvSpPr/>
              <p:nvPr/>
            </p:nvSpPr>
            <p:spPr>
              <a:xfrm>
                <a:off x="657997" y="1982382"/>
                <a:ext cx="11210152" cy="369332"/>
              </a:xfrm>
              <a:prstGeom prst="rect">
                <a:avLst/>
              </a:prstGeom>
            </p:spPr>
            <p:txBody>
              <a:bodyPr wrap="square">
                <a:spAutoFit/>
              </a:bodyPr>
              <a:lstStyle/>
              <a:p>
                <a:r>
                  <a:rPr lang="zh-CN" altLang="en-US" dirty="0">
                    <a:solidFill>
                      <a:srgbClr val="000000"/>
                    </a:solidFill>
                    <a:latin typeface="FandolSong-Regular-Identity-H"/>
                  </a:rPr>
                  <a:t>遍历</a:t>
                </a:r>
                <a14:m>
                  <m:oMath xmlns:m="http://schemas.openxmlformats.org/officeDocument/2006/math">
                    <m:sSup>
                      <m:sSupPr>
                        <m:ctrlPr>
                          <a:rPr lang="en-US" altLang="zh-CN"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𝐿</m:t>
                        </m:r>
                      </m:e>
                      <m:sup>
                        <m:r>
                          <a:rPr lang="en-US" altLang="zh-CN" b="0" i="1" smtClean="0">
                            <a:solidFill>
                              <a:srgbClr val="000000"/>
                            </a:solidFill>
                            <a:latin typeface="Cambria Math" panose="02040503050406030204" pitchFamily="18" charset="0"/>
                          </a:rPr>
                          <m:t>′</m:t>
                        </m:r>
                      </m:sup>
                    </m:sSup>
                  </m:oMath>
                </a14:m>
                <a:r>
                  <a:rPr lang="zh-CN" altLang="en-US" dirty="0">
                    <a:solidFill>
                      <a:srgbClr val="000000"/>
                    </a:solidFill>
                    <a:latin typeface="FandolSong-Regular-Identity-H"/>
                  </a:rPr>
                  <a:t>中的每个点 </a:t>
                </a:r>
                <a14:m>
                  <m:oMath xmlns:m="http://schemas.openxmlformats.org/officeDocument/2006/math">
                    <m:r>
                      <a:rPr lang="en-US" altLang="zh-CN" i="1" dirty="0" smtClean="0">
                        <a:solidFill>
                          <a:srgbClr val="000000"/>
                        </a:solidFill>
                        <a:latin typeface="Cambria Math" panose="02040503050406030204" pitchFamily="18" charset="0"/>
                      </a:rPr>
                      <m:t>𝑝</m:t>
                    </m:r>
                  </m:oMath>
                </a14:m>
                <a:r>
                  <a:rPr lang="en-US" altLang="zh-CN" dirty="0">
                    <a:solidFill>
                      <a:srgbClr val="000000"/>
                    </a:solidFill>
                    <a:latin typeface="LMRoman12-Regular-Identity-H"/>
                  </a:rPr>
                  <a:t>, </a:t>
                </a:r>
                <a:r>
                  <a:rPr lang="zh-CN" altLang="en-US" dirty="0">
                    <a:solidFill>
                      <a:srgbClr val="000000"/>
                    </a:solidFill>
                    <a:latin typeface="FandolSong-Regular-Identity-H"/>
                  </a:rPr>
                  <a:t>对每个 </a:t>
                </a:r>
                <a14:m>
                  <m:oMath xmlns:m="http://schemas.openxmlformats.org/officeDocument/2006/math">
                    <m:r>
                      <a:rPr lang="en-US" altLang="zh-CN" i="1" dirty="0" smtClean="0">
                        <a:solidFill>
                          <a:srgbClr val="000000"/>
                        </a:solidFill>
                        <a:latin typeface="Cambria Math" panose="02040503050406030204" pitchFamily="18" charset="0"/>
                      </a:rPr>
                      <m:t>𝑝</m:t>
                    </m:r>
                  </m:oMath>
                </a14:m>
                <a:r>
                  <a:rPr lang="en-US" altLang="zh-CN" i="1" dirty="0">
                    <a:solidFill>
                      <a:srgbClr val="000000"/>
                    </a:solidFill>
                    <a:latin typeface="CMMI12"/>
                  </a:rPr>
                  <a:t> </a:t>
                </a:r>
                <a:r>
                  <a:rPr lang="zh-CN" altLang="en-US" dirty="0">
                    <a:solidFill>
                      <a:srgbClr val="000000"/>
                    </a:solidFill>
                    <a:latin typeface="FandolSong-Regular-Identity-H"/>
                  </a:rPr>
                  <a:t>在 </a:t>
                </a:r>
                <a14:m>
                  <m:oMath xmlns:m="http://schemas.openxmlformats.org/officeDocument/2006/math">
                    <m:sSup>
                      <m:sSupPr>
                        <m:ctrlPr>
                          <a:rPr lang="en-US" altLang="zh-CN"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𝑅</m:t>
                        </m:r>
                      </m:e>
                      <m:sup>
                        <m:r>
                          <a:rPr lang="en-US" altLang="zh-CN" b="0" i="1" smtClean="0">
                            <a:solidFill>
                              <a:srgbClr val="000000"/>
                            </a:solidFill>
                            <a:latin typeface="Cambria Math" panose="02040503050406030204" pitchFamily="18" charset="0"/>
                          </a:rPr>
                          <m:t>′</m:t>
                        </m:r>
                      </m:sup>
                    </m:sSup>
                  </m:oMath>
                </a14:m>
                <a:r>
                  <a:rPr lang="zh-CN" altLang="en-US" dirty="0">
                    <a:solidFill>
                      <a:srgbClr val="000000"/>
                    </a:solidFill>
                    <a:latin typeface="FandolSong-Regular-Identity-H"/>
                  </a:rPr>
                  <a:t>中找到所有满足 </a:t>
                </a:r>
                <a14:m>
                  <m:oMath xmlns:m="http://schemas.openxmlformats.org/officeDocument/2006/math">
                    <m:r>
                      <a:rPr lang="en-US" altLang="zh-CN" i="1" dirty="0" smtClean="0">
                        <a:solidFill>
                          <a:srgbClr val="000000"/>
                        </a:solidFill>
                        <a:latin typeface="Cambria Math" panose="02040503050406030204" pitchFamily="18" charset="0"/>
                      </a:rPr>
                      <m:t>|</m:t>
                    </m:r>
                    <m:r>
                      <a:rPr lang="en-US" altLang="zh-CN" i="1" dirty="0" err="1">
                        <a:solidFill>
                          <a:srgbClr val="000000"/>
                        </a:solidFill>
                        <a:latin typeface="Cambria Math" panose="02040503050406030204" pitchFamily="18" charset="0"/>
                      </a:rPr>
                      <m:t>𝑦</m:t>
                    </m:r>
                    <m:r>
                      <a:rPr lang="en-US" altLang="zh-CN" sz="1050" b="0" i="1" dirty="0" err="1">
                        <a:solidFill>
                          <a:srgbClr val="000000"/>
                        </a:solidFill>
                        <a:effectLst/>
                        <a:latin typeface="Cambria Math" panose="02040503050406030204" pitchFamily="18" charset="0"/>
                      </a:rPr>
                      <m:t>𝑝</m:t>
                    </m:r>
                    <m:r>
                      <a:rPr lang="en-US" altLang="zh-CN" sz="1050" b="0" i="1" dirty="0">
                        <a:solidFill>
                          <a:srgbClr val="000000"/>
                        </a:solidFill>
                        <a:effectLst/>
                        <a:latin typeface="Cambria Math" panose="02040503050406030204" pitchFamily="18" charset="0"/>
                      </a:rPr>
                      <m:t> </m:t>
                    </m:r>
                    <m:r>
                      <a:rPr lang="en-US" altLang="zh-CN" i="1" dirty="0">
                        <a:solidFill>
                          <a:srgbClr val="000000"/>
                        </a:solidFill>
                        <a:latin typeface="Cambria Math" panose="02040503050406030204" pitchFamily="18" charset="0"/>
                      </a:rPr>
                      <m:t>− </m:t>
                    </m:r>
                    <m:r>
                      <a:rPr lang="en-US" altLang="zh-CN" i="1" dirty="0" err="1">
                        <a:solidFill>
                          <a:srgbClr val="000000"/>
                        </a:solidFill>
                        <a:latin typeface="Cambria Math" panose="02040503050406030204" pitchFamily="18" charset="0"/>
                      </a:rPr>
                      <m:t>𝑦</m:t>
                    </m:r>
                    <m:r>
                      <a:rPr lang="en-US" altLang="zh-CN" sz="1050" b="0" i="1" dirty="0" err="1">
                        <a:solidFill>
                          <a:srgbClr val="000000"/>
                        </a:solidFill>
                        <a:effectLst/>
                        <a:latin typeface="Cambria Math" panose="02040503050406030204" pitchFamily="18" charset="0"/>
                      </a:rPr>
                      <m:t>𝑞</m:t>
                    </m:r>
                    <m:r>
                      <a:rPr lang="en-US" altLang="zh-CN" i="1" dirty="0">
                        <a:solidFill>
                          <a:srgbClr val="000000"/>
                        </a:solidFill>
                        <a:latin typeface="Cambria Math" panose="02040503050406030204" pitchFamily="18" charset="0"/>
                      </a:rPr>
                      <m:t>| &lt; </m:t>
                    </m:r>
                    <m:r>
                      <a:rPr lang="en-US" altLang="zh-CN" i="1" dirty="0">
                        <a:solidFill>
                          <a:srgbClr val="000000"/>
                        </a:solidFill>
                        <a:latin typeface="Cambria Math" panose="02040503050406030204" pitchFamily="18" charset="0"/>
                      </a:rPr>
                      <m:t>𝛿</m:t>
                    </m:r>
                    <m:r>
                      <a:rPr lang="en-US" altLang="zh-CN" i="1" dirty="0">
                        <a:solidFill>
                          <a:srgbClr val="000000"/>
                        </a:solidFill>
                        <a:latin typeface="Cambria Math" panose="02040503050406030204" pitchFamily="18" charset="0"/>
                      </a:rPr>
                      <m:t> </m:t>
                    </m:r>
                  </m:oMath>
                </a14:m>
                <a:r>
                  <a:rPr lang="zh-CN" altLang="en-US" dirty="0">
                    <a:solidFill>
                      <a:srgbClr val="000000"/>
                    </a:solidFill>
                    <a:latin typeface="FandolSong-Regular-Identity-H"/>
                  </a:rPr>
                  <a:t>的点 </a:t>
                </a:r>
                <a14:m>
                  <m:oMath xmlns:m="http://schemas.openxmlformats.org/officeDocument/2006/math">
                    <m:r>
                      <a:rPr lang="en-US" altLang="zh-CN" i="1" dirty="0" smtClean="0">
                        <a:solidFill>
                          <a:srgbClr val="000000"/>
                        </a:solidFill>
                        <a:latin typeface="Cambria Math" panose="02040503050406030204" pitchFamily="18" charset="0"/>
                      </a:rPr>
                      <m:t>𝑞</m:t>
                    </m:r>
                  </m:oMath>
                </a14:m>
                <a:r>
                  <a:rPr lang="en-US" altLang="zh-CN" dirty="0">
                    <a:solidFill>
                      <a:srgbClr val="000000"/>
                    </a:solidFill>
                    <a:latin typeface="LMRoman12-Regular-Identity-H"/>
                  </a:rPr>
                  <a:t>, </a:t>
                </a:r>
                <a:r>
                  <a:rPr lang="zh-CN" altLang="en-US" dirty="0">
                    <a:solidFill>
                      <a:srgbClr val="000000"/>
                    </a:solidFill>
                    <a:latin typeface="FandolSong-Regular-Identity-H"/>
                  </a:rPr>
                  <a:t>并将 </a:t>
                </a:r>
                <a14:m>
                  <m:oMath xmlns:m="http://schemas.openxmlformats.org/officeDocument/2006/math">
                    <m:r>
                      <a:rPr lang="en-US" altLang="zh-CN" i="1" dirty="0" smtClean="0">
                        <a:solidFill>
                          <a:srgbClr val="000000"/>
                        </a:solidFill>
                        <a:latin typeface="Cambria Math" panose="02040503050406030204" pitchFamily="18" charset="0"/>
                      </a:rPr>
                      <m:t>𝛿</m:t>
                    </m:r>
                  </m:oMath>
                </a14:m>
                <a:r>
                  <a:rPr lang="en-US" altLang="zh-CN" i="1" dirty="0">
                    <a:solidFill>
                      <a:srgbClr val="000000"/>
                    </a:solidFill>
                    <a:latin typeface="CMMI12"/>
                  </a:rPr>
                  <a:t> </a:t>
                </a:r>
                <a:r>
                  <a:rPr lang="zh-CN" altLang="en-US" dirty="0">
                    <a:solidFill>
                      <a:srgbClr val="000000"/>
                    </a:solidFill>
                    <a:latin typeface="FandolSong-Regular-Identity-H"/>
                  </a:rPr>
                  <a:t>更新为 </a:t>
                </a:r>
                <a14:m>
                  <m:oMath xmlns:m="http://schemas.openxmlformats.org/officeDocument/2006/math">
                    <m:r>
                      <m:rPr>
                        <m:sty m:val="p"/>
                      </m:rPr>
                      <a:rPr lang="en-US" altLang="zh-CN" i="1" dirty="0" smtClean="0">
                        <a:solidFill>
                          <a:srgbClr val="000000"/>
                        </a:solidFill>
                        <a:latin typeface="Cambria Math" panose="02040503050406030204" pitchFamily="18" charset="0"/>
                      </a:rPr>
                      <m:t>min</m:t>
                    </m:r>
                    <m:r>
                      <a:rPr lang="en-US" altLang="zh-CN" i="1" dirty="0" smtClean="0">
                        <a:solidFill>
                          <a:srgbClr val="000000"/>
                        </a:solidFill>
                        <a:latin typeface="Cambria Math" panose="02040503050406030204" pitchFamily="18" charset="0"/>
                      </a:rPr>
                      <m:t>⁡(</m:t>
                    </m:r>
                    <m:r>
                      <a:rPr lang="en-US" altLang="zh-CN" i="1" dirty="0" smtClean="0">
                        <a:solidFill>
                          <a:srgbClr val="000000"/>
                        </a:solidFill>
                        <a:latin typeface="Cambria Math" panose="02040503050406030204" pitchFamily="18" charset="0"/>
                      </a:rPr>
                      <m:t>𝛿</m:t>
                    </m:r>
                    <m:r>
                      <a:rPr lang="en-US" altLang="zh-CN" i="1" dirty="0" smtClean="0">
                        <a:solidFill>
                          <a:srgbClr val="000000"/>
                        </a:solidFill>
                        <a:latin typeface="Cambria Math" panose="02040503050406030204" pitchFamily="18" charset="0"/>
                      </a:rPr>
                      <m:t>, ∥</m:t>
                    </m:r>
                    <m:r>
                      <a:rPr lang="en-US" altLang="zh-CN" i="1" dirty="0">
                        <a:solidFill>
                          <a:srgbClr val="000000"/>
                        </a:solidFill>
                        <a:latin typeface="Cambria Math" panose="02040503050406030204" pitchFamily="18" charset="0"/>
                      </a:rPr>
                      <m:t>𝑝</m:t>
                    </m:r>
                    <m:r>
                      <a:rPr lang="en-US" altLang="zh-CN" i="1" dirty="0">
                        <a:solidFill>
                          <a:srgbClr val="000000"/>
                        </a:solidFill>
                        <a:latin typeface="Cambria Math" panose="02040503050406030204" pitchFamily="18" charset="0"/>
                      </a:rPr>
                      <m:t> − </m:t>
                    </m:r>
                    <m:r>
                      <a:rPr lang="en-US" altLang="zh-CN" i="1" dirty="0">
                        <a:solidFill>
                          <a:srgbClr val="000000"/>
                        </a:solidFill>
                        <a:latin typeface="Cambria Math" panose="02040503050406030204" pitchFamily="18" charset="0"/>
                      </a:rPr>
                      <m:t>𝑞</m:t>
                    </m:r>
                    <m:r>
                      <a:rPr lang="zh-CN" altLang="en-US" i="1" dirty="0">
                        <a:solidFill>
                          <a:srgbClr val="000000"/>
                        </a:solidFill>
                        <a:latin typeface="Cambria Math" panose="02040503050406030204" pitchFamily="18" charset="0"/>
                      </a:rPr>
                      <m:t>∥</m:t>
                    </m:r>
                    <m:r>
                      <a:rPr lang="en-US" altLang="zh-CN" i="1" dirty="0">
                        <a:solidFill>
                          <a:srgbClr val="000000"/>
                        </a:solidFill>
                        <a:latin typeface="Cambria Math" panose="02040503050406030204" pitchFamily="18" charset="0"/>
                      </a:rPr>
                      <m:t>)</m:t>
                    </m:r>
                    <m:r>
                      <a:rPr lang="zh-CN" altLang="en-US" i="1" dirty="0">
                        <a:latin typeface="Cambria Math" panose="02040503050406030204" pitchFamily="18" charset="0"/>
                      </a:rPr>
                      <m:t> </m:t>
                    </m:r>
                  </m:oMath>
                </a14:m>
                <a:endParaRPr lang="zh-CN" altLang="en-US" dirty="0"/>
              </a:p>
            </p:txBody>
          </p:sp>
        </mc:Choice>
        <mc:Fallback xmlns="">
          <p:sp>
            <p:nvSpPr>
              <p:cNvPr id="10" name="矩形 9">
                <a:extLst>
                  <a:ext uri="{FF2B5EF4-FFF2-40B4-BE49-F238E27FC236}">
                    <a16:creationId xmlns:a16="http://schemas.microsoft.com/office/drawing/2014/main" id="{86140E5B-7515-400E-AAA4-13DA0F674036}"/>
                  </a:ext>
                </a:extLst>
              </p:cNvPr>
              <p:cNvSpPr>
                <a:spLocks noRot="1" noChangeAspect="1" noMove="1" noResize="1" noEditPoints="1" noAdjustHandles="1" noChangeArrowheads="1" noChangeShapeType="1" noTextEdit="1"/>
              </p:cNvSpPr>
              <p:nvPr/>
            </p:nvSpPr>
            <p:spPr>
              <a:xfrm>
                <a:off x="657997" y="1982382"/>
                <a:ext cx="11210152" cy="369332"/>
              </a:xfrm>
              <a:prstGeom prst="rect">
                <a:avLst/>
              </a:prstGeom>
              <a:blipFill>
                <a:blip r:embed="rId3"/>
                <a:stretch>
                  <a:fillRect l="-489"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BEB782B-BD8F-4AEA-B6BB-470104A36DC4}"/>
                  </a:ext>
                </a:extLst>
              </p:cNvPr>
              <p:cNvSpPr/>
              <p:nvPr/>
            </p:nvSpPr>
            <p:spPr>
              <a:xfrm>
                <a:off x="721497" y="5756444"/>
                <a:ext cx="11330803" cy="646331"/>
              </a:xfrm>
              <a:prstGeom prst="rect">
                <a:avLst/>
              </a:prstGeom>
            </p:spPr>
            <p:txBody>
              <a:bodyPr wrap="square">
                <a:spAutoFit/>
              </a:bodyPr>
              <a:lstStyle/>
              <a:p>
                <a14:m>
                  <m:oMath xmlns:m="http://schemas.openxmlformats.org/officeDocument/2006/math">
                    <m:r>
                      <a:rPr lang="en-US" altLang="zh-CN" i="1" dirty="0" smtClean="0">
                        <a:solidFill>
                          <a:srgbClr val="000000"/>
                        </a:solidFill>
                        <a:latin typeface="Cambria Math" panose="02040503050406030204" pitchFamily="18" charset="0"/>
                      </a:rPr>
                      <m:t>𝑝</m:t>
                    </m:r>
                    <m:r>
                      <a:rPr lang="en-US" altLang="zh-CN" i="1" dirty="0" smtClean="0">
                        <a:solidFill>
                          <a:srgbClr val="000000"/>
                        </a:solidFill>
                        <a:latin typeface="Cambria Math" panose="02040503050406030204" pitchFamily="18" charset="0"/>
                      </a:rPr>
                      <m:t> </m:t>
                    </m:r>
                  </m:oMath>
                </a14:m>
                <a:r>
                  <a:rPr lang="zh-CN" altLang="en-US" dirty="0">
                    <a:solidFill>
                      <a:srgbClr val="000000"/>
                    </a:solidFill>
                    <a:latin typeface="FandolSong-Regular-Identity-H"/>
                  </a:rPr>
                  <a:t>所匹配的区域是一个 </a:t>
                </a:r>
                <a14:m>
                  <m:oMath xmlns:m="http://schemas.openxmlformats.org/officeDocument/2006/math">
                    <m:r>
                      <a:rPr lang="en-US" altLang="zh-CN" i="1" dirty="0" smtClean="0">
                        <a:solidFill>
                          <a:srgbClr val="000000"/>
                        </a:solidFill>
                        <a:latin typeface="Cambria Math" panose="02040503050406030204" pitchFamily="18" charset="0"/>
                      </a:rPr>
                      <m:t>𝛿</m:t>
                    </m:r>
                    <m:r>
                      <a:rPr lang="en-US" altLang="zh-CN" i="1" dirty="0" smtClean="0">
                        <a:solidFill>
                          <a:srgbClr val="000000"/>
                        </a:solidFill>
                        <a:latin typeface="Cambria Math" panose="02040503050406030204" pitchFamily="18" charset="0"/>
                      </a:rPr>
                      <m:t>×2</m:t>
                    </m:r>
                    <m:r>
                      <a:rPr lang="en-US" altLang="zh-CN" i="1" dirty="0" smtClean="0">
                        <a:solidFill>
                          <a:srgbClr val="000000"/>
                        </a:solidFill>
                        <a:latin typeface="Cambria Math" panose="02040503050406030204" pitchFamily="18" charset="0"/>
                      </a:rPr>
                      <m:t>𝛿</m:t>
                    </m:r>
                    <m:r>
                      <a:rPr lang="en-US" altLang="zh-CN" i="1" dirty="0" smtClean="0">
                        <a:solidFill>
                          <a:srgbClr val="000000"/>
                        </a:solidFill>
                        <a:latin typeface="Cambria Math" panose="02040503050406030204" pitchFamily="18" charset="0"/>
                      </a:rPr>
                      <m:t> </m:t>
                    </m:r>
                  </m:oMath>
                </a14:m>
                <a:r>
                  <a:rPr lang="zh-CN" altLang="en-US" dirty="0">
                    <a:solidFill>
                      <a:srgbClr val="000000"/>
                    </a:solidFill>
                    <a:latin typeface="FandolSong-Regular-Identity-H"/>
                  </a:rPr>
                  <a:t>的矩形 </a:t>
                </a:r>
                <a:r>
                  <a:rPr lang="en-US" altLang="zh-CN" dirty="0">
                    <a:solidFill>
                      <a:srgbClr val="000000"/>
                    </a:solidFill>
                    <a:latin typeface="LMRoman12-Regular-Identity-H"/>
                  </a:rPr>
                  <a:t>(</a:t>
                </a:r>
                <a:r>
                  <a:rPr lang="zh-CN" altLang="en-US" dirty="0">
                    <a:solidFill>
                      <a:srgbClr val="000000"/>
                    </a:solidFill>
                    <a:latin typeface="FandolSong-Regular-Identity-H"/>
                  </a:rPr>
                  <a:t>不包含边界</a:t>
                </a:r>
                <a:r>
                  <a:rPr lang="en-US" altLang="zh-CN" dirty="0">
                    <a:solidFill>
                      <a:srgbClr val="000000"/>
                    </a:solidFill>
                    <a:latin typeface="LMRoman12-Regular-Identity-H"/>
                  </a:rPr>
                  <a:t>). </a:t>
                </a:r>
                <a:r>
                  <a:rPr lang="zh-CN" altLang="en-US" dirty="0">
                    <a:solidFill>
                      <a:srgbClr val="000000"/>
                    </a:solidFill>
                    <a:latin typeface="FandolSong-Regular-Identity-H"/>
                  </a:rPr>
                  <a:t>由于矩形中的点两两之间距离不小于 </a:t>
                </a:r>
                <a14:m>
                  <m:oMath xmlns:m="http://schemas.openxmlformats.org/officeDocument/2006/math">
                    <m:r>
                      <a:rPr lang="en-US" altLang="zh-CN" i="1" dirty="0" smtClean="0">
                        <a:solidFill>
                          <a:srgbClr val="000000"/>
                        </a:solidFill>
                        <a:latin typeface="Cambria Math" panose="02040503050406030204" pitchFamily="18" charset="0"/>
                      </a:rPr>
                      <m:t>𝛿</m:t>
                    </m:r>
                  </m:oMath>
                </a14:m>
                <a:r>
                  <a:rPr lang="en-US" altLang="zh-CN" dirty="0">
                    <a:solidFill>
                      <a:srgbClr val="000000"/>
                    </a:solidFill>
                    <a:latin typeface="LMRoman12-Regular-Identity-H"/>
                  </a:rPr>
                  <a:t>, </a:t>
                </a:r>
                <a:r>
                  <a:rPr lang="zh-CN" altLang="en-US" dirty="0">
                    <a:solidFill>
                      <a:srgbClr val="000000"/>
                    </a:solidFill>
                    <a:latin typeface="FandolSong-Regular-Identity-H"/>
                  </a:rPr>
                  <a:t>因此矩形中至多只有 </a:t>
                </a:r>
                <a:r>
                  <a:rPr lang="en-US" altLang="zh-CN" dirty="0">
                    <a:solidFill>
                      <a:srgbClr val="000000"/>
                    </a:solidFill>
                    <a:latin typeface="LMRoman12-Regular-Identity-H"/>
                  </a:rPr>
                  <a:t>5 </a:t>
                </a:r>
                <a:r>
                  <a:rPr lang="zh-CN" altLang="en-US" dirty="0">
                    <a:solidFill>
                      <a:srgbClr val="000000"/>
                    </a:solidFill>
                    <a:latin typeface="FandolSong-Regular-Identity-H"/>
                  </a:rPr>
                  <a:t>个点</a:t>
                </a:r>
                <a:r>
                  <a:rPr lang="en-US" altLang="zh-CN" dirty="0">
                    <a:solidFill>
                      <a:srgbClr val="000000"/>
                    </a:solidFill>
                    <a:latin typeface="LMRoman12-Regular-Identity-H"/>
                  </a:rPr>
                  <a:t>. </a:t>
                </a:r>
                <a:r>
                  <a:rPr lang="zh-CN" altLang="en-US" dirty="0">
                    <a:solidFill>
                      <a:srgbClr val="000000"/>
                    </a:solidFill>
                    <a:latin typeface="FandolSong-Regular-Identity-H"/>
                  </a:rPr>
                  <a:t>这等价于在 </a:t>
                </a:r>
                <a14:m>
                  <m:oMath xmlns:m="http://schemas.openxmlformats.org/officeDocument/2006/math">
                    <m:r>
                      <a:rPr lang="en-US" altLang="zh-CN" i="1" dirty="0" smtClean="0">
                        <a:solidFill>
                          <a:srgbClr val="000000"/>
                        </a:solidFill>
                        <a:latin typeface="Cambria Math" panose="02040503050406030204" pitchFamily="18" charset="0"/>
                      </a:rPr>
                      <m:t>2</m:t>
                    </m:r>
                    <m:r>
                      <a:rPr lang="en-US" altLang="zh-CN" i="1" dirty="0" smtClean="0">
                        <a:solidFill>
                          <a:srgbClr val="000000"/>
                        </a:solidFill>
                        <a:latin typeface="Cambria Math" panose="02040503050406030204" pitchFamily="18" charset="0"/>
                      </a:rPr>
                      <m:t>𝛿</m:t>
                    </m:r>
                    <m:r>
                      <a:rPr lang="en-US" altLang="zh-CN" i="1" dirty="0" smtClean="0">
                        <a:solidFill>
                          <a:srgbClr val="000000"/>
                        </a:solidFill>
                        <a:latin typeface="Cambria Math" panose="02040503050406030204" pitchFamily="18" charset="0"/>
                      </a:rPr>
                      <m:t>× 3</m:t>
                    </m:r>
                    <m:r>
                      <a:rPr lang="en-US" altLang="zh-CN" i="1" dirty="0" smtClean="0">
                        <a:solidFill>
                          <a:srgbClr val="000000"/>
                        </a:solidFill>
                        <a:latin typeface="Cambria Math" panose="02040503050406030204" pitchFamily="18" charset="0"/>
                      </a:rPr>
                      <m:t>𝛿</m:t>
                    </m:r>
                    <m:r>
                      <a:rPr lang="en-US" altLang="zh-CN" i="1" dirty="0" smtClean="0">
                        <a:solidFill>
                          <a:srgbClr val="000000"/>
                        </a:solidFill>
                        <a:latin typeface="Cambria Math" panose="02040503050406030204" pitchFamily="18" charset="0"/>
                      </a:rPr>
                      <m:t> </m:t>
                    </m:r>
                  </m:oMath>
                </a14:m>
                <a:r>
                  <a:rPr lang="zh-CN" altLang="en-US" dirty="0">
                    <a:solidFill>
                      <a:srgbClr val="000000"/>
                    </a:solidFill>
                    <a:latin typeface="FandolSong-Regular-Identity-H"/>
                  </a:rPr>
                  <a:t>的矩形中放尽可能多的半径为 </a:t>
                </a:r>
                <a14:m>
                  <m:oMath xmlns:m="http://schemas.openxmlformats.org/officeDocument/2006/math">
                    <m:r>
                      <a:rPr lang="en-US" altLang="zh-CN" i="1" dirty="0" smtClean="0">
                        <a:solidFill>
                          <a:srgbClr val="000000"/>
                        </a:solidFill>
                        <a:latin typeface="Cambria Math" panose="02040503050406030204" pitchFamily="18" charset="0"/>
                      </a:rPr>
                      <m:t>𝛿</m:t>
                    </m:r>
                    <m:r>
                      <a:rPr lang="en-US" altLang="zh-CN" i="1" dirty="0" smtClean="0">
                        <a:solidFill>
                          <a:srgbClr val="000000"/>
                        </a:solidFill>
                        <a:latin typeface="Cambria Math" panose="02040503050406030204" pitchFamily="18" charset="0"/>
                      </a:rPr>
                      <m:t>/2</m:t>
                    </m:r>
                  </m:oMath>
                </a14:m>
                <a:r>
                  <a:rPr lang="en-US" altLang="zh-CN" dirty="0">
                    <a:solidFill>
                      <a:srgbClr val="000000"/>
                    </a:solidFill>
                    <a:latin typeface="CMR12"/>
                  </a:rPr>
                  <a:t> </a:t>
                </a:r>
                <a:r>
                  <a:rPr lang="zh-CN" altLang="en-US" dirty="0">
                    <a:solidFill>
                      <a:srgbClr val="000000"/>
                    </a:solidFill>
                    <a:latin typeface="FandolSong-Regular-Identity-H"/>
                  </a:rPr>
                  <a:t>的圆</a:t>
                </a:r>
                <a:r>
                  <a:rPr lang="en-US" altLang="zh-CN" dirty="0">
                    <a:solidFill>
                      <a:srgbClr val="000000"/>
                    </a:solidFill>
                    <a:latin typeface="LMRoman12-Regular-Identity-H"/>
                  </a:rPr>
                  <a:t>, </a:t>
                </a:r>
                <a:r>
                  <a:rPr lang="zh-CN" altLang="en-US" dirty="0">
                    <a:solidFill>
                      <a:srgbClr val="000000"/>
                    </a:solidFill>
                    <a:latin typeface="FandolSong-Regular-Identity-H"/>
                  </a:rPr>
                  <a:t>使得圆互不重叠且不与矩形边界相交</a:t>
                </a:r>
                <a:r>
                  <a:rPr lang="zh-CN" altLang="en-US" dirty="0"/>
                  <a:t> </a:t>
                </a:r>
              </a:p>
            </p:txBody>
          </p:sp>
        </mc:Choice>
        <mc:Fallback xmlns="">
          <p:sp>
            <p:nvSpPr>
              <p:cNvPr id="12" name="矩形 11">
                <a:extLst>
                  <a:ext uri="{FF2B5EF4-FFF2-40B4-BE49-F238E27FC236}">
                    <a16:creationId xmlns:a16="http://schemas.microsoft.com/office/drawing/2014/main" id="{CBEB782B-BD8F-4AEA-B6BB-470104A36DC4}"/>
                  </a:ext>
                </a:extLst>
              </p:cNvPr>
              <p:cNvSpPr>
                <a:spLocks noRot="1" noChangeAspect="1" noMove="1" noResize="1" noEditPoints="1" noAdjustHandles="1" noChangeArrowheads="1" noChangeShapeType="1" noTextEdit="1"/>
              </p:cNvSpPr>
              <p:nvPr/>
            </p:nvSpPr>
            <p:spPr>
              <a:xfrm>
                <a:off x="721497" y="5756444"/>
                <a:ext cx="11330803" cy="646331"/>
              </a:xfrm>
              <a:prstGeom prst="rect">
                <a:avLst/>
              </a:prstGeom>
              <a:blipFill>
                <a:blip r:embed="rId4"/>
                <a:stretch>
                  <a:fillRect l="-430" t="-4717" r="-484" b="-1415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A3602CC-9503-4BFE-93A3-7EC713AE4919}"/>
              </a:ext>
            </a:extLst>
          </p:cNvPr>
          <p:cNvSpPr txBox="1"/>
          <p:nvPr/>
        </p:nvSpPr>
        <p:spPr>
          <a:xfrm>
            <a:off x="190500" y="144460"/>
            <a:ext cx="327660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Problem2</a:t>
            </a:r>
            <a:r>
              <a:rPr lang="zh-CN" altLang="en-US" sz="2800" dirty="0">
                <a:latin typeface="微软雅黑" panose="020B0503020204020204" pitchFamily="34" charset="-122"/>
                <a:ea typeface="微软雅黑" panose="020B0503020204020204" pitchFamily="34" charset="-122"/>
              </a:rPr>
              <a:t>（分治）</a:t>
            </a:r>
          </a:p>
        </p:txBody>
      </p:sp>
      <p:sp>
        <p:nvSpPr>
          <p:cNvPr id="13" name="文本框 12">
            <a:extLst>
              <a:ext uri="{FF2B5EF4-FFF2-40B4-BE49-F238E27FC236}">
                <a16:creationId xmlns:a16="http://schemas.microsoft.com/office/drawing/2014/main" id="{2691277E-FA5B-4A9C-98F0-863EB1409B84}"/>
              </a:ext>
            </a:extLst>
          </p:cNvPr>
          <p:cNvSpPr txBox="1"/>
          <p:nvPr/>
        </p:nvSpPr>
        <p:spPr>
          <a:xfrm>
            <a:off x="10330940" y="3364798"/>
            <a:ext cx="1107996" cy="369332"/>
          </a:xfrm>
          <a:prstGeom prst="rect">
            <a:avLst/>
          </a:prstGeom>
          <a:noFill/>
        </p:spPr>
        <p:txBody>
          <a:bodyPr wrap="none" rtlCol="0">
            <a:spAutoFit/>
          </a:bodyPr>
          <a:lstStyle/>
          <a:p>
            <a:r>
              <a:rPr lang="en-US" altLang="zh-CN" dirty="0"/>
              <a:t>——</a:t>
            </a:r>
            <a:r>
              <a:rPr lang="zh-CN" altLang="en-US" dirty="0"/>
              <a:t>郑欣</a:t>
            </a:r>
          </a:p>
        </p:txBody>
      </p:sp>
    </p:spTree>
    <p:extLst>
      <p:ext uri="{BB962C8B-B14F-4D97-AF65-F5344CB8AC3E}">
        <p14:creationId xmlns:p14="http://schemas.microsoft.com/office/powerpoint/2010/main" val="1855037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38BE74-AE77-4BD0-B20B-49E4169B2C90}"/>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9F0293-2F44-4A29-B16A-2EA3A333AB84}"/>
                  </a:ext>
                </a:extLst>
              </p:cNvPr>
              <p:cNvSpPr/>
              <p:nvPr/>
            </p:nvSpPr>
            <p:spPr>
              <a:xfrm>
                <a:off x="574253" y="1104548"/>
                <a:ext cx="11916142" cy="646331"/>
              </a:xfrm>
              <a:prstGeom prst="rect">
                <a:avLst/>
              </a:prstGeom>
            </p:spPr>
            <p:txBody>
              <a:bodyPr wrap="square">
                <a:spAutoFit/>
              </a:bodyPr>
              <a:lstStyle/>
              <a:p>
                <a:r>
                  <a:rPr lang="zh-CN" altLang="en-US" dirty="0">
                    <a:solidFill>
                      <a:srgbClr val="000000"/>
                    </a:solidFill>
                    <a:latin typeface="FandolSong-Regular-Identity-H"/>
                  </a:rPr>
                  <a:t>分别遍历</a:t>
                </a:r>
                <a14:m>
                  <m:oMath xmlns:m="http://schemas.openxmlformats.org/officeDocument/2006/math">
                    <m:sSup>
                      <m:sSupPr>
                        <m:ctrlPr>
                          <a:rPr lang="en-US" altLang="zh-CN"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𝐿</m:t>
                        </m:r>
                      </m:e>
                      <m:sup>
                        <m:r>
                          <a:rPr lang="en-US" altLang="zh-CN" b="0" i="1" smtClean="0">
                            <a:solidFill>
                              <a:srgbClr val="000000"/>
                            </a:solidFill>
                            <a:latin typeface="Cambria Math" panose="02040503050406030204" pitchFamily="18" charset="0"/>
                          </a:rPr>
                          <m:t>′</m:t>
                        </m:r>
                      </m:sup>
                    </m:sSup>
                  </m:oMath>
                </a14:m>
                <a:r>
                  <a:rPr lang="zh-CN" altLang="en-US" dirty="0">
                    <a:solidFill>
                      <a:srgbClr val="000000"/>
                    </a:solidFill>
                    <a:latin typeface="FandolSong-Regular-Identity-H"/>
                  </a:rPr>
                  <a:t>和 </a:t>
                </a:r>
                <a14:m>
                  <m:oMath xmlns:m="http://schemas.openxmlformats.org/officeDocument/2006/math">
                    <m:sSup>
                      <m:sSupPr>
                        <m:ctrlPr>
                          <a:rPr lang="en-US" altLang="zh-CN"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𝑅</m:t>
                        </m:r>
                      </m:e>
                      <m:sup>
                        <m:r>
                          <a:rPr lang="en-US" altLang="zh-CN" b="0" i="1" smtClean="0">
                            <a:solidFill>
                              <a:srgbClr val="000000"/>
                            </a:solidFill>
                            <a:latin typeface="Cambria Math" panose="02040503050406030204" pitchFamily="18" charset="0"/>
                          </a:rPr>
                          <m:t>′</m:t>
                        </m:r>
                      </m:sup>
                    </m:sSup>
                  </m:oMath>
                </a14:m>
                <a:r>
                  <a:rPr lang="zh-CN" altLang="en-US" dirty="0">
                    <a:solidFill>
                      <a:srgbClr val="000000"/>
                    </a:solidFill>
                    <a:latin typeface="FandolSong-Regular-Identity-H"/>
                  </a:rPr>
                  <a:t>中的每个点 </a:t>
                </a:r>
                <a14:m>
                  <m:oMath xmlns:m="http://schemas.openxmlformats.org/officeDocument/2006/math">
                    <m:r>
                      <a:rPr lang="en-US" altLang="zh-CN" i="1" dirty="0" smtClean="0">
                        <a:solidFill>
                          <a:srgbClr val="000000"/>
                        </a:solidFill>
                        <a:latin typeface="Cambria Math" panose="02040503050406030204" pitchFamily="18" charset="0"/>
                      </a:rPr>
                      <m:t>𝑝</m:t>
                    </m:r>
                  </m:oMath>
                </a14:m>
                <a:r>
                  <a:rPr lang="en-US" altLang="zh-CN" dirty="0">
                    <a:solidFill>
                      <a:srgbClr val="000000"/>
                    </a:solidFill>
                    <a:latin typeface="LMRoman12-Regular-Identity-H"/>
                  </a:rPr>
                  <a:t>, </a:t>
                </a:r>
                <a:r>
                  <a:rPr lang="zh-CN" altLang="en-US" dirty="0">
                    <a:solidFill>
                      <a:srgbClr val="000000"/>
                    </a:solidFill>
                    <a:latin typeface="FandolSong-Regular-Identity-H"/>
                  </a:rPr>
                  <a:t>对每个 </a:t>
                </a:r>
                <a14:m>
                  <m:oMath xmlns:m="http://schemas.openxmlformats.org/officeDocument/2006/math">
                    <m:r>
                      <a:rPr lang="en-US" altLang="zh-CN" i="1" dirty="0" smtClean="0">
                        <a:solidFill>
                          <a:srgbClr val="000000"/>
                        </a:solidFill>
                        <a:latin typeface="Cambria Math" panose="02040503050406030204" pitchFamily="18" charset="0"/>
                      </a:rPr>
                      <m:t>𝑝</m:t>
                    </m:r>
                  </m:oMath>
                </a14:m>
                <a:r>
                  <a:rPr lang="en-US" altLang="zh-CN" i="1" dirty="0">
                    <a:solidFill>
                      <a:srgbClr val="000000"/>
                    </a:solidFill>
                    <a:latin typeface="CMMI12"/>
                  </a:rPr>
                  <a:t> </a:t>
                </a:r>
                <a:r>
                  <a:rPr lang="zh-CN" altLang="en-US" dirty="0">
                    <a:solidFill>
                      <a:srgbClr val="000000"/>
                    </a:solidFill>
                    <a:latin typeface="FandolSong-Regular-Identity-H"/>
                  </a:rPr>
                  <a:t>找到对面所有满足 </a:t>
                </a:r>
                <a14:m>
                  <m:oMath xmlns:m="http://schemas.openxmlformats.org/officeDocument/2006/math">
                    <m:r>
                      <a:rPr lang="en-US" altLang="zh-CN" i="1" dirty="0" smtClean="0">
                        <a:solidFill>
                          <a:srgbClr val="000000"/>
                        </a:solidFill>
                        <a:latin typeface="Cambria Math" panose="02040503050406030204" pitchFamily="18" charset="0"/>
                      </a:rPr>
                      <m:t>𝑦</m:t>
                    </m:r>
                    <m:r>
                      <a:rPr lang="en-US" altLang="zh-CN" sz="1050" b="0" i="1" dirty="0" err="1">
                        <a:solidFill>
                          <a:srgbClr val="000000"/>
                        </a:solidFill>
                        <a:effectLst/>
                        <a:latin typeface="Cambria Math" panose="02040503050406030204" pitchFamily="18" charset="0"/>
                      </a:rPr>
                      <m:t>𝑝</m:t>
                    </m:r>
                    <m:r>
                      <a:rPr lang="en-US" altLang="zh-CN" sz="1050" b="0" i="1" dirty="0">
                        <a:solidFill>
                          <a:srgbClr val="000000"/>
                        </a:solidFill>
                        <a:effectLst/>
                        <a:latin typeface="Cambria Math" panose="02040503050406030204" pitchFamily="18" charset="0"/>
                      </a:rPr>
                      <m:t> </m:t>
                    </m:r>
                    <m:r>
                      <a:rPr lang="en-US" altLang="zh-CN" i="1" dirty="0">
                        <a:solidFill>
                          <a:srgbClr val="000000"/>
                        </a:solidFill>
                        <a:latin typeface="Cambria Math" panose="02040503050406030204" pitchFamily="18" charset="0"/>
                      </a:rPr>
                      <m:t>− </m:t>
                    </m:r>
                    <m:r>
                      <a:rPr lang="en-US" altLang="zh-CN" i="1" dirty="0">
                        <a:solidFill>
                          <a:srgbClr val="000000"/>
                        </a:solidFill>
                        <a:latin typeface="Cambria Math" panose="02040503050406030204" pitchFamily="18" charset="0"/>
                      </a:rPr>
                      <m:t>𝛿</m:t>
                    </m:r>
                    <m:r>
                      <a:rPr lang="en-US" altLang="zh-CN" i="1" dirty="0">
                        <a:solidFill>
                          <a:srgbClr val="000000"/>
                        </a:solidFill>
                        <a:latin typeface="Cambria Math" panose="02040503050406030204" pitchFamily="18" charset="0"/>
                      </a:rPr>
                      <m:t> &lt;</m:t>
                    </m:r>
                    <m:r>
                      <a:rPr lang="en-US" altLang="zh-CN" i="1" dirty="0" err="1">
                        <a:solidFill>
                          <a:srgbClr val="000000"/>
                        </a:solidFill>
                        <a:latin typeface="Cambria Math" panose="02040503050406030204" pitchFamily="18" charset="0"/>
                      </a:rPr>
                      <m:t>𝑦</m:t>
                    </m:r>
                    <m:r>
                      <a:rPr lang="en-US" altLang="zh-CN" sz="1050" b="0" i="1" dirty="0" err="1">
                        <a:solidFill>
                          <a:srgbClr val="000000"/>
                        </a:solidFill>
                        <a:effectLst/>
                        <a:latin typeface="Cambria Math" panose="02040503050406030204" pitchFamily="18" charset="0"/>
                      </a:rPr>
                      <m:t>𝑞</m:t>
                    </m:r>
                    <m:r>
                      <a:rPr lang="en-US" altLang="zh-CN" sz="1050" b="0" i="1" dirty="0">
                        <a:solidFill>
                          <a:srgbClr val="000000"/>
                        </a:solidFill>
                        <a:effectLst/>
                        <a:latin typeface="Cambria Math" panose="02040503050406030204" pitchFamily="18" charset="0"/>
                      </a:rPr>
                      <m:t> </m:t>
                    </m:r>
                    <m:r>
                      <a:rPr lang="zh-CN" altLang="en-US" i="1" dirty="0">
                        <a:solidFill>
                          <a:srgbClr val="000000"/>
                        </a:solidFill>
                        <a:latin typeface="Cambria Math" panose="02040503050406030204" pitchFamily="18" charset="0"/>
                      </a:rPr>
                      <m:t>≤ </m:t>
                    </m:r>
                    <m:r>
                      <a:rPr lang="en-US" altLang="zh-CN" i="1" dirty="0" err="1">
                        <a:solidFill>
                          <a:srgbClr val="000000"/>
                        </a:solidFill>
                        <a:latin typeface="Cambria Math" panose="02040503050406030204" pitchFamily="18" charset="0"/>
                      </a:rPr>
                      <m:t>𝑦</m:t>
                    </m:r>
                    <m:r>
                      <a:rPr lang="en-US" altLang="zh-CN" sz="1050" b="0" i="1" dirty="0" err="1">
                        <a:solidFill>
                          <a:srgbClr val="000000"/>
                        </a:solidFill>
                        <a:effectLst/>
                        <a:latin typeface="Cambria Math" panose="02040503050406030204" pitchFamily="18" charset="0"/>
                      </a:rPr>
                      <m:t>𝑝</m:t>
                    </m:r>
                    <m:r>
                      <a:rPr lang="en-US" altLang="zh-CN" sz="1050" b="0" i="1" dirty="0">
                        <a:solidFill>
                          <a:srgbClr val="000000"/>
                        </a:solidFill>
                        <a:effectLst/>
                        <a:latin typeface="Cambria Math" panose="02040503050406030204" pitchFamily="18" charset="0"/>
                      </a:rPr>
                      <m:t> </m:t>
                    </m:r>
                  </m:oMath>
                </a14:m>
                <a:r>
                  <a:rPr lang="zh-CN" altLang="en-US" dirty="0">
                    <a:solidFill>
                      <a:srgbClr val="000000"/>
                    </a:solidFill>
                    <a:latin typeface="FandolSong-Regular-Identity-H"/>
                  </a:rPr>
                  <a:t>的点 </a:t>
                </a:r>
                <a14:m>
                  <m:oMath xmlns:m="http://schemas.openxmlformats.org/officeDocument/2006/math">
                    <m:r>
                      <a:rPr lang="en-US" altLang="zh-CN" i="1" dirty="0" smtClean="0">
                        <a:solidFill>
                          <a:srgbClr val="000000"/>
                        </a:solidFill>
                        <a:latin typeface="Cambria Math" panose="02040503050406030204" pitchFamily="18" charset="0"/>
                      </a:rPr>
                      <m:t>𝑞</m:t>
                    </m:r>
                  </m:oMath>
                </a14:m>
                <a:r>
                  <a:rPr lang="en-US" altLang="zh-CN" dirty="0">
                    <a:solidFill>
                      <a:srgbClr val="000000"/>
                    </a:solidFill>
                    <a:latin typeface="LMRoman12-Regular-Identity-H"/>
                  </a:rPr>
                  <a:t>, </a:t>
                </a:r>
                <a:r>
                  <a:rPr lang="zh-CN" altLang="en-US" dirty="0">
                    <a:solidFill>
                      <a:srgbClr val="000000"/>
                    </a:solidFill>
                    <a:latin typeface="FandolSong-Regular-Identity-H"/>
                  </a:rPr>
                  <a:t>并将 </a:t>
                </a:r>
                <a14:m>
                  <m:oMath xmlns:m="http://schemas.openxmlformats.org/officeDocument/2006/math">
                    <m:r>
                      <a:rPr lang="en-US" altLang="zh-CN" i="1" dirty="0" smtClean="0">
                        <a:solidFill>
                          <a:srgbClr val="000000"/>
                        </a:solidFill>
                        <a:latin typeface="Cambria Math" panose="02040503050406030204" pitchFamily="18" charset="0"/>
                      </a:rPr>
                      <m:t>𝛿</m:t>
                    </m:r>
                    <m:r>
                      <a:rPr lang="en-US" altLang="zh-CN" i="1" dirty="0" smtClean="0">
                        <a:solidFill>
                          <a:srgbClr val="000000"/>
                        </a:solidFill>
                        <a:latin typeface="Cambria Math" panose="02040503050406030204" pitchFamily="18" charset="0"/>
                      </a:rPr>
                      <m:t> </m:t>
                    </m:r>
                  </m:oMath>
                </a14:m>
                <a:r>
                  <a:rPr lang="zh-CN" altLang="en-US" dirty="0">
                    <a:solidFill>
                      <a:srgbClr val="000000"/>
                    </a:solidFill>
                    <a:latin typeface="FandolSong-Regular-Identity-H"/>
                  </a:rPr>
                  <a:t>更新为 </a:t>
                </a:r>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dirty="0" smtClean="0">
                          <a:solidFill>
                            <a:srgbClr val="000000"/>
                          </a:solidFill>
                          <a:latin typeface="Cambria Math" panose="02040503050406030204" pitchFamily="18" charset="0"/>
                        </a:rPr>
                        <m:t>𝑚𝑖𝑛</m:t>
                      </m:r>
                      <m:r>
                        <a:rPr lang="en-US" altLang="zh-CN" i="1" dirty="0" smtClean="0">
                          <a:solidFill>
                            <a:srgbClr val="000000"/>
                          </a:solidFill>
                          <a:latin typeface="Cambria Math" panose="02040503050406030204" pitchFamily="18" charset="0"/>
                        </a:rPr>
                        <m:t>⁡(</m:t>
                      </m:r>
                      <m:r>
                        <a:rPr lang="en-US" altLang="zh-CN" i="1" dirty="0" smtClean="0">
                          <a:solidFill>
                            <a:srgbClr val="000000"/>
                          </a:solidFill>
                          <a:latin typeface="Cambria Math" panose="02040503050406030204" pitchFamily="18" charset="0"/>
                        </a:rPr>
                        <m:t>𝛿</m:t>
                      </m:r>
                      <m:r>
                        <a:rPr lang="en-US" altLang="zh-CN" i="1" dirty="0" smtClean="0">
                          <a:solidFill>
                            <a:srgbClr val="000000"/>
                          </a:solidFill>
                          <a:latin typeface="Cambria Math" panose="02040503050406030204" pitchFamily="18" charset="0"/>
                        </a:rPr>
                        <m:t>, ∥</m:t>
                      </m:r>
                      <m:r>
                        <a:rPr lang="en-US" altLang="zh-CN" i="1" dirty="0">
                          <a:solidFill>
                            <a:srgbClr val="000000"/>
                          </a:solidFill>
                          <a:latin typeface="Cambria Math" panose="02040503050406030204" pitchFamily="18" charset="0"/>
                        </a:rPr>
                        <m:t>𝑝</m:t>
                      </m:r>
                      <m:r>
                        <a:rPr lang="en-US" altLang="zh-CN" i="1" dirty="0">
                          <a:solidFill>
                            <a:srgbClr val="000000"/>
                          </a:solidFill>
                          <a:latin typeface="Cambria Math" panose="02040503050406030204" pitchFamily="18" charset="0"/>
                        </a:rPr>
                        <m:t> − </m:t>
                      </m:r>
                      <m:r>
                        <a:rPr lang="en-US" altLang="zh-CN" i="1" dirty="0">
                          <a:solidFill>
                            <a:srgbClr val="000000"/>
                          </a:solidFill>
                          <a:latin typeface="Cambria Math" panose="02040503050406030204" pitchFamily="18" charset="0"/>
                        </a:rPr>
                        <m:t>𝑞</m:t>
                      </m:r>
                      <m:r>
                        <a:rPr lang="zh-CN" altLang="en-US" i="1" dirty="0">
                          <a:solidFill>
                            <a:srgbClr val="000000"/>
                          </a:solidFill>
                          <a:latin typeface="Cambria Math" panose="02040503050406030204" pitchFamily="18" charset="0"/>
                        </a:rPr>
                        <m:t>∥</m:t>
                      </m:r>
                      <m:r>
                        <a:rPr lang="en-US" altLang="zh-CN" i="1" dirty="0">
                          <a:solidFill>
                            <a:srgbClr val="000000"/>
                          </a:solidFill>
                          <a:latin typeface="Cambria Math" panose="02040503050406030204" pitchFamily="18" charset="0"/>
                        </a:rPr>
                        <m:t>)</m:t>
                      </m:r>
                      <m:r>
                        <a:rPr lang="zh-CN" altLang="en-US" i="1" dirty="0">
                          <a:latin typeface="Cambria Math" panose="02040503050406030204" pitchFamily="18" charset="0"/>
                        </a:rPr>
                        <m:t> </m:t>
                      </m:r>
                    </m:oMath>
                  </m:oMathPara>
                </a14:m>
                <a:br>
                  <a:rPr lang="zh-CN" altLang="en-US" dirty="0"/>
                </a:br>
                <a:endParaRPr lang="zh-CN" altLang="en-US" dirty="0"/>
              </a:p>
            </p:txBody>
          </p:sp>
        </mc:Choice>
        <mc:Fallback xmlns="">
          <p:sp>
            <p:nvSpPr>
              <p:cNvPr id="2" name="矩形 1">
                <a:extLst>
                  <a:ext uri="{FF2B5EF4-FFF2-40B4-BE49-F238E27FC236}">
                    <a16:creationId xmlns:a16="http://schemas.microsoft.com/office/drawing/2014/main" id="{DC9F0293-2F44-4A29-B16A-2EA3A333AB84}"/>
                  </a:ext>
                </a:extLst>
              </p:cNvPr>
              <p:cNvSpPr>
                <a:spLocks noRot="1" noChangeAspect="1" noMove="1" noResize="1" noEditPoints="1" noAdjustHandles="1" noChangeArrowheads="1" noChangeShapeType="1" noTextEdit="1"/>
              </p:cNvSpPr>
              <p:nvPr/>
            </p:nvSpPr>
            <p:spPr>
              <a:xfrm>
                <a:off x="574253" y="1104548"/>
                <a:ext cx="11916142" cy="646331"/>
              </a:xfrm>
              <a:prstGeom prst="rect">
                <a:avLst/>
              </a:prstGeom>
              <a:blipFill>
                <a:blip r:embed="rId2"/>
                <a:stretch>
                  <a:fillRect l="-409" t="-4717" b="-754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75ED865-AC5B-4193-A636-472EB4970684}"/>
              </a:ext>
            </a:extLst>
          </p:cNvPr>
          <p:cNvPicPr>
            <a:picLocks noChangeAspect="1"/>
          </p:cNvPicPr>
          <p:nvPr/>
        </p:nvPicPr>
        <p:blipFill>
          <a:blip r:embed="rId3"/>
          <a:stretch>
            <a:fillRect/>
          </a:stretch>
        </p:blipFill>
        <p:spPr>
          <a:xfrm>
            <a:off x="2634440" y="2983172"/>
            <a:ext cx="7114699" cy="3009113"/>
          </a:xfrm>
          <a:prstGeom prst="rect">
            <a:avLst/>
          </a:prstGeom>
        </p:spPr>
      </p:pic>
      <p:sp>
        <p:nvSpPr>
          <p:cNvPr id="6" name="矩形 5">
            <a:extLst>
              <a:ext uri="{FF2B5EF4-FFF2-40B4-BE49-F238E27FC236}">
                <a16:creationId xmlns:a16="http://schemas.microsoft.com/office/drawing/2014/main" id="{DF727809-6EB5-452A-BDBB-5D876C1CFBDB}"/>
              </a:ext>
            </a:extLst>
          </p:cNvPr>
          <p:cNvSpPr/>
          <p:nvPr/>
        </p:nvSpPr>
        <p:spPr>
          <a:xfrm>
            <a:off x="657997" y="6089650"/>
            <a:ext cx="6096000" cy="369332"/>
          </a:xfrm>
          <a:prstGeom prst="rect">
            <a:avLst/>
          </a:prstGeom>
        </p:spPr>
        <p:txBody>
          <a:bodyPr>
            <a:spAutoFit/>
          </a:bodyPr>
          <a:lstStyle/>
          <a:p>
            <a:r>
              <a:rPr lang="zh-CN" altLang="en-US" dirty="0">
                <a:solidFill>
                  <a:srgbClr val="000000"/>
                </a:solidFill>
                <a:latin typeface="FandolSong-Regular-Identity-H"/>
              </a:rPr>
              <a:t>该算法每个点至多只需要匹配 </a:t>
            </a:r>
            <a:r>
              <a:rPr lang="en-US" altLang="zh-CN" dirty="0">
                <a:solidFill>
                  <a:srgbClr val="000000"/>
                </a:solidFill>
                <a:latin typeface="LMRoman12-Regular-Identity-H"/>
              </a:rPr>
              <a:t>3 </a:t>
            </a:r>
            <a:r>
              <a:rPr lang="zh-CN" altLang="en-US" dirty="0">
                <a:solidFill>
                  <a:srgbClr val="000000"/>
                </a:solidFill>
                <a:latin typeface="FandolSong-Regular-Identity-H"/>
              </a:rPr>
              <a:t>个对面的点</a:t>
            </a:r>
            <a:r>
              <a:rPr lang="zh-CN" altLang="en-US" dirty="0"/>
              <a:t> </a:t>
            </a:r>
          </a:p>
        </p:txBody>
      </p:sp>
      <p:sp>
        <p:nvSpPr>
          <p:cNvPr id="8" name="文本框 7">
            <a:extLst>
              <a:ext uri="{FF2B5EF4-FFF2-40B4-BE49-F238E27FC236}">
                <a16:creationId xmlns:a16="http://schemas.microsoft.com/office/drawing/2014/main" id="{58FCD059-7128-49D3-B26D-4BA867156E0E}"/>
              </a:ext>
            </a:extLst>
          </p:cNvPr>
          <p:cNvSpPr txBox="1"/>
          <p:nvPr/>
        </p:nvSpPr>
        <p:spPr>
          <a:xfrm>
            <a:off x="10614720" y="3377410"/>
            <a:ext cx="1107996" cy="369332"/>
          </a:xfrm>
          <a:prstGeom prst="rect">
            <a:avLst/>
          </a:prstGeom>
          <a:noFill/>
        </p:spPr>
        <p:txBody>
          <a:bodyPr wrap="none" rtlCol="0">
            <a:spAutoFit/>
          </a:bodyPr>
          <a:lstStyle/>
          <a:p>
            <a:r>
              <a:rPr lang="en-US" altLang="zh-CN" dirty="0"/>
              <a:t>——</a:t>
            </a:r>
            <a:r>
              <a:rPr lang="zh-CN" altLang="en-US" dirty="0"/>
              <a:t>郑欣</a:t>
            </a:r>
          </a:p>
        </p:txBody>
      </p:sp>
      <p:sp>
        <p:nvSpPr>
          <p:cNvPr id="9" name="文本框 8">
            <a:extLst>
              <a:ext uri="{FF2B5EF4-FFF2-40B4-BE49-F238E27FC236}">
                <a16:creationId xmlns:a16="http://schemas.microsoft.com/office/drawing/2014/main" id="{71C9A245-3674-4939-B5E8-A0658A312C90}"/>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4</a:t>
            </a:r>
            <a:endParaRPr lang="zh-CN" altLang="en-US" sz="2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C73F5C2-DA95-423A-8B8A-708799109E55}"/>
              </a:ext>
            </a:extLst>
          </p:cNvPr>
          <p:cNvSpPr txBox="1"/>
          <p:nvPr/>
        </p:nvSpPr>
        <p:spPr>
          <a:xfrm>
            <a:off x="190500" y="144460"/>
            <a:ext cx="3382401"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Problem2</a:t>
            </a:r>
            <a:r>
              <a:rPr lang="zh-CN" altLang="en-US" sz="2800" dirty="0">
                <a:latin typeface="微软雅黑" panose="020B0503020204020204" pitchFamily="34" charset="-122"/>
                <a:ea typeface="微软雅黑" panose="020B0503020204020204" pitchFamily="34" charset="-122"/>
              </a:rPr>
              <a:t> （分治）</a:t>
            </a:r>
          </a:p>
        </p:txBody>
      </p:sp>
    </p:spTree>
    <p:extLst>
      <p:ext uri="{BB962C8B-B14F-4D97-AF65-F5344CB8AC3E}">
        <p14:creationId xmlns:p14="http://schemas.microsoft.com/office/powerpoint/2010/main" val="270595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38BE74-AE77-4BD0-B20B-49E4169B2C90}"/>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4D47936-D7D6-414D-AD02-42236187CF42}"/>
                  </a:ext>
                </a:extLst>
              </p:cNvPr>
              <p:cNvSpPr txBox="1"/>
              <p:nvPr/>
            </p:nvSpPr>
            <p:spPr>
              <a:xfrm>
                <a:off x="657997" y="865715"/>
                <a:ext cx="11210153" cy="65851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问题</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：利用假设代入法计算</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𝑇</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𝑛</m:t>
                        </m:r>
                      </m:e>
                    </m:d>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𝑇</m:t>
                    </m:r>
                    <m:d>
                      <m:dPr>
                        <m:ctrlPr>
                          <a:rPr lang="en-US" altLang="zh-CN" sz="2400" b="0" i="1" smtClean="0">
                            <a:latin typeface="Cambria Math" panose="02040503050406030204" pitchFamily="18" charset="0"/>
                            <a:ea typeface="微软雅黑" panose="020B0503020204020204" pitchFamily="34" charset="-122"/>
                          </a:rPr>
                        </m:ctrlPr>
                      </m:dPr>
                      <m:e>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𝑛</m:t>
                            </m:r>
                          </m:num>
                          <m:den>
                            <m:r>
                              <a:rPr lang="en-US" altLang="zh-CN" sz="2400" b="0" i="1" smtClean="0">
                                <a:latin typeface="Cambria Math" panose="02040503050406030204" pitchFamily="18" charset="0"/>
                                <a:ea typeface="微软雅黑" panose="020B0503020204020204" pitchFamily="34" charset="-122"/>
                              </a:rPr>
                              <m:t>7</m:t>
                            </m:r>
                          </m:den>
                        </m:f>
                      </m:e>
                    </m:d>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𝑇</m:t>
                    </m:r>
                    <m:d>
                      <m:dPr>
                        <m:ctrlPr>
                          <a:rPr lang="en-US" altLang="zh-CN" sz="2400" b="0" i="1" smtClean="0">
                            <a:latin typeface="Cambria Math" panose="02040503050406030204" pitchFamily="18" charset="0"/>
                            <a:ea typeface="微软雅黑" panose="020B0503020204020204" pitchFamily="34" charset="-122"/>
                          </a:rPr>
                        </m:ctrlPr>
                      </m:dPr>
                      <m:e>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5</m:t>
                            </m:r>
                            <m:r>
                              <a:rPr lang="en-US" altLang="zh-CN" sz="2400" b="0" i="1" smtClean="0">
                                <a:latin typeface="Cambria Math" panose="02040503050406030204" pitchFamily="18" charset="0"/>
                                <a:ea typeface="微软雅黑" panose="020B0503020204020204" pitchFamily="34" charset="-122"/>
                              </a:rPr>
                              <m:t>𝑛</m:t>
                            </m:r>
                          </m:num>
                          <m:den>
                            <m:r>
                              <a:rPr lang="en-US" altLang="zh-CN" sz="2400" b="0" i="1" smtClean="0">
                                <a:latin typeface="Cambria Math" panose="02040503050406030204" pitchFamily="18" charset="0"/>
                                <a:ea typeface="微软雅黑" panose="020B0503020204020204" pitchFamily="34" charset="-122"/>
                              </a:rPr>
                              <m:t>14</m:t>
                            </m:r>
                          </m:den>
                        </m:f>
                      </m:e>
                    </m:d>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𝑐𝑛</m:t>
                    </m:r>
                    <m:r>
                      <a:rPr lang="zh-CN" altLang="en-US" sz="2400" i="1">
                        <a:latin typeface="Cambria Math" panose="02040503050406030204" pitchFamily="18" charset="0"/>
                        <a:ea typeface="微软雅黑" panose="020B0503020204020204" pitchFamily="34" charset="-122"/>
                      </a:rPr>
                      <m:t>的</m:t>
                    </m:r>
                  </m:oMath>
                </a14:m>
                <a:r>
                  <a:rPr lang="zh-CN" altLang="en-US" sz="2400" dirty="0">
                    <a:latin typeface="微软雅黑" panose="020B0503020204020204" pitchFamily="34" charset="-122"/>
                    <a:ea typeface="微软雅黑" panose="020B0503020204020204" pitchFamily="34" charset="-122"/>
                  </a:rPr>
                  <a:t>复杂度</a:t>
                </a:r>
              </a:p>
            </p:txBody>
          </p:sp>
        </mc:Choice>
        <mc:Fallback xmlns="">
          <p:sp>
            <p:nvSpPr>
              <p:cNvPr id="7" name="文本框 6">
                <a:extLst>
                  <a:ext uri="{FF2B5EF4-FFF2-40B4-BE49-F238E27FC236}">
                    <a16:creationId xmlns:a16="http://schemas.microsoft.com/office/drawing/2014/main" id="{64D47936-D7D6-414D-AD02-42236187CF42}"/>
                  </a:ext>
                </a:extLst>
              </p:cNvPr>
              <p:cNvSpPr txBox="1">
                <a:spLocks noRot="1" noChangeAspect="1" noMove="1" noResize="1" noEditPoints="1" noAdjustHandles="1" noChangeArrowheads="1" noChangeShapeType="1" noTextEdit="1"/>
              </p:cNvSpPr>
              <p:nvPr/>
            </p:nvSpPr>
            <p:spPr>
              <a:xfrm>
                <a:off x="657997" y="865715"/>
                <a:ext cx="11210153" cy="658514"/>
              </a:xfrm>
              <a:prstGeom prst="rect">
                <a:avLst/>
              </a:prstGeom>
              <a:blipFill>
                <a:blip r:embed="rId2"/>
                <a:stretch>
                  <a:fillRect l="-870" b="-463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603AEDDC-BE51-4F55-B951-DB1C52266900}"/>
              </a:ext>
            </a:extLst>
          </p:cNvPr>
          <p:cNvPicPr>
            <a:picLocks noChangeAspect="1"/>
          </p:cNvPicPr>
          <p:nvPr/>
        </p:nvPicPr>
        <p:blipFill>
          <a:blip r:embed="rId3"/>
          <a:stretch>
            <a:fillRect/>
          </a:stretch>
        </p:blipFill>
        <p:spPr>
          <a:xfrm>
            <a:off x="2304236" y="1733538"/>
            <a:ext cx="6801664" cy="4051554"/>
          </a:xfrm>
          <a:prstGeom prst="rect">
            <a:avLst/>
          </a:prstGeom>
        </p:spPr>
      </p:pic>
      <p:sp>
        <p:nvSpPr>
          <p:cNvPr id="6" name="文本框 5">
            <a:extLst>
              <a:ext uri="{FF2B5EF4-FFF2-40B4-BE49-F238E27FC236}">
                <a16:creationId xmlns:a16="http://schemas.microsoft.com/office/drawing/2014/main" id="{80F8D34D-B615-4B6D-B6B4-59E9AF98FB60}"/>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5</a:t>
            </a:r>
            <a:endParaRPr lang="zh-CN" altLang="en-US" sz="28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22FCB53-BC0F-4887-AB13-6FBC31EF87F0}"/>
              </a:ext>
            </a:extLst>
          </p:cNvPr>
          <p:cNvSpPr txBox="1"/>
          <p:nvPr/>
        </p:nvSpPr>
        <p:spPr>
          <a:xfrm>
            <a:off x="190500" y="144460"/>
            <a:ext cx="4818691"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 （算法渐近分析）</a:t>
            </a:r>
          </a:p>
        </p:txBody>
      </p:sp>
      <p:sp>
        <p:nvSpPr>
          <p:cNvPr id="9" name="矩形 8">
            <a:extLst>
              <a:ext uri="{FF2B5EF4-FFF2-40B4-BE49-F238E27FC236}">
                <a16:creationId xmlns:a16="http://schemas.microsoft.com/office/drawing/2014/main" id="{52CBEEE9-4F4F-4651-9846-CA6450E377CD}"/>
              </a:ext>
            </a:extLst>
          </p:cNvPr>
          <p:cNvSpPr/>
          <p:nvPr/>
        </p:nvSpPr>
        <p:spPr>
          <a:xfrm>
            <a:off x="9461900" y="3354321"/>
            <a:ext cx="1579278" cy="369332"/>
          </a:xfrm>
          <a:prstGeom prst="rect">
            <a:avLst/>
          </a:prstGeom>
        </p:spPr>
        <p:txBody>
          <a:bodyPr wrap="none">
            <a:spAutoFit/>
          </a:bodyPr>
          <a:lstStyle/>
          <a:p>
            <a:r>
              <a:rPr lang="en-US" altLang="zh-CN" dirty="0"/>
              <a:t>——by</a:t>
            </a:r>
            <a:r>
              <a:rPr lang="zh-CN" altLang="en-US" dirty="0"/>
              <a:t>刘安珉</a:t>
            </a:r>
          </a:p>
        </p:txBody>
      </p:sp>
    </p:spTree>
    <p:extLst>
      <p:ext uri="{BB962C8B-B14F-4D97-AF65-F5344CB8AC3E}">
        <p14:creationId xmlns:p14="http://schemas.microsoft.com/office/powerpoint/2010/main" val="2773604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38BE74-AE77-4BD0-B20B-49E4169B2C90}"/>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4D47936-D7D6-414D-AD02-42236187CF42}"/>
                  </a:ext>
                </a:extLst>
              </p:cNvPr>
              <p:cNvSpPr txBox="1"/>
              <p:nvPr/>
            </p:nvSpPr>
            <p:spPr>
              <a:xfrm>
                <a:off x="657997" y="865715"/>
                <a:ext cx="11210153" cy="65851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问题</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：直接</a:t>
                </a:r>
                <a14:m>
                  <m:oMath xmlns:m="http://schemas.openxmlformats.org/officeDocument/2006/math">
                    <m:r>
                      <a:rPr lang="zh-CN" altLang="en-US" sz="2400" i="1" dirty="0" smtClean="0">
                        <a:latin typeface="Cambria Math" panose="02040503050406030204" pitchFamily="18" charset="0"/>
                        <a:ea typeface="微软雅黑" panose="020B0503020204020204" pitchFamily="34" charset="-122"/>
                      </a:rPr>
                      <m:t>递归</m:t>
                    </m:r>
                    <m:r>
                      <a:rPr lang="zh-CN" altLang="en-US" sz="2400" i="1" dirty="0">
                        <a:latin typeface="Cambria Math" panose="02040503050406030204" pitchFamily="18" charset="0"/>
                        <a:ea typeface="微软雅黑" panose="020B0503020204020204" pitchFamily="34" charset="-122"/>
                      </a:rPr>
                      <m:t>计算</m:t>
                    </m:r>
                    <m:r>
                      <a:rPr lang="en-US" altLang="zh-CN" sz="2400" b="0" i="1" smtClean="0">
                        <a:latin typeface="Cambria Math" panose="02040503050406030204" pitchFamily="18" charset="0"/>
                        <a:ea typeface="微软雅黑" panose="020B0503020204020204" pitchFamily="34" charset="-122"/>
                      </a:rPr>
                      <m:t>𝑇</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𝑛</m:t>
                        </m:r>
                      </m:e>
                    </m:d>
                    <m:r>
                      <a:rPr lang="en-US" altLang="zh-CN" sz="2400" b="0" i="1" smtClean="0">
                        <a:latin typeface="Cambria Math" panose="02040503050406030204" pitchFamily="18" charset="0"/>
                        <a:ea typeface="微软雅黑" panose="020B0503020204020204" pitchFamily="34" charset="-122"/>
                      </a:rPr>
                      <m:t>=9</m:t>
                    </m:r>
                    <m:r>
                      <a:rPr lang="en-US" altLang="zh-CN" sz="2400" b="0" i="1" smtClean="0">
                        <a:latin typeface="Cambria Math" panose="02040503050406030204" pitchFamily="18" charset="0"/>
                        <a:ea typeface="微软雅黑" panose="020B0503020204020204" pitchFamily="34" charset="-122"/>
                      </a:rPr>
                      <m:t>𝑇</m:t>
                    </m:r>
                    <m:d>
                      <m:dPr>
                        <m:ctrlPr>
                          <a:rPr lang="en-US" altLang="zh-CN" sz="2400" b="0" i="1" smtClean="0">
                            <a:latin typeface="Cambria Math" panose="02040503050406030204" pitchFamily="18" charset="0"/>
                            <a:ea typeface="微软雅黑" panose="020B0503020204020204" pitchFamily="34" charset="-122"/>
                          </a:rPr>
                        </m:ctrlPr>
                      </m:dPr>
                      <m:e>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𝑛</m:t>
                            </m:r>
                          </m:num>
                          <m:den>
                            <m:r>
                              <a:rPr lang="en-US" altLang="zh-CN" sz="2400" b="0" i="1" smtClean="0">
                                <a:latin typeface="Cambria Math" panose="02040503050406030204" pitchFamily="18" charset="0"/>
                                <a:ea typeface="微软雅黑" panose="020B0503020204020204" pitchFamily="34" charset="-122"/>
                              </a:rPr>
                              <m:t>3</m:t>
                            </m:r>
                          </m:den>
                        </m:f>
                      </m:e>
                    </m:d>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𝑐</m:t>
                    </m:r>
                    <m:sSup>
                      <m:sSupPr>
                        <m:ctrlPr>
                          <a:rPr lang="en-US" altLang="zh-CN" sz="2400" b="0" i="1" smtClean="0">
                            <a:latin typeface="Cambria Math" panose="02040503050406030204" pitchFamily="18" charset="0"/>
                            <a:ea typeface="微软雅黑" panose="020B0503020204020204" pitchFamily="34" charset="-122"/>
                          </a:rPr>
                        </m:ctrlPr>
                      </m:sSupPr>
                      <m:e>
                        <m:r>
                          <a:rPr lang="en-US" altLang="zh-CN" sz="2400" i="1">
                            <a:latin typeface="Cambria Math" panose="02040503050406030204" pitchFamily="18" charset="0"/>
                            <a:ea typeface="微软雅黑" panose="020B0503020204020204" pitchFamily="34" charset="-122"/>
                          </a:rPr>
                          <m:t>𝑛</m:t>
                        </m:r>
                      </m:e>
                      <m:sup>
                        <m:r>
                          <a:rPr lang="en-US" altLang="zh-CN" sz="2400" b="0" i="1" smtClean="0">
                            <a:latin typeface="Cambria Math" panose="02040503050406030204" pitchFamily="18" charset="0"/>
                            <a:ea typeface="微软雅黑" panose="020B0503020204020204" pitchFamily="34" charset="-122"/>
                          </a:rPr>
                          <m:t>2</m:t>
                        </m:r>
                      </m:sup>
                    </m:sSup>
                    <m:r>
                      <a:rPr lang="zh-CN" altLang="en-US" sz="2400" i="1">
                        <a:latin typeface="Cambria Math" panose="02040503050406030204" pitchFamily="18" charset="0"/>
                        <a:ea typeface="微软雅黑" panose="020B0503020204020204" pitchFamily="34" charset="-122"/>
                      </a:rPr>
                      <m:t>的</m:t>
                    </m:r>
                  </m:oMath>
                </a14:m>
                <a:r>
                  <a:rPr lang="zh-CN" altLang="en-US" sz="2400" dirty="0">
                    <a:latin typeface="微软雅黑" panose="020B0503020204020204" pitchFamily="34" charset="-122"/>
                    <a:ea typeface="微软雅黑" panose="020B0503020204020204" pitchFamily="34" charset="-122"/>
                  </a:rPr>
                  <a:t>复杂度</a:t>
                </a:r>
              </a:p>
            </p:txBody>
          </p:sp>
        </mc:Choice>
        <mc:Fallback xmlns="">
          <p:sp>
            <p:nvSpPr>
              <p:cNvPr id="7" name="文本框 6">
                <a:extLst>
                  <a:ext uri="{FF2B5EF4-FFF2-40B4-BE49-F238E27FC236}">
                    <a16:creationId xmlns:a16="http://schemas.microsoft.com/office/drawing/2014/main" id="{64D47936-D7D6-414D-AD02-42236187CF42}"/>
                  </a:ext>
                </a:extLst>
              </p:cNvPr>
              <p:cNvSpPr txBox="1">
                <a:spLocks noRot="1" noChangeAspect="1" noMove="1" noResize="1" noEditPoints="1" noAdjustHandles="1" noChangeArrowheads="1" noChangeShapeType="1" noTextEdit="1"/>
              </p:cNvSpPr>
              <p:nvPr/>
            </p:nvSpPr>
            <p:spPr>
              <a:xfrm>
                <a:off x="657997" y="865715"/>
                <a:ext cx="11210153" cy="658514"/>
              </a:xfrm>
              <a:prstGeom prst="rect">
                <a:avLst/>
              </a:prstGeom>
              <a:blipFill>
                <a:blip r:embed="rId2"/>
                <a:stretch>
                  <a:fillRect l="-870" b="-463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0EBE67C-3958-4386-80A4-7F09C8CDC333}"/>
              </a:ext>
            </a:extLst>
          </p:cNvPr>
          <p:cNvPicPr>
            <a:picLocks noChangeAspect="1"/>
          </p:cNvPicPr>
          <p:nvPr/>
        </p:nvPicPr>
        <p:blipFill>
          <a:blip r:embed="rId3"/>
          <a:stretch>
            <a:fillRect/>
          </a:stretch>
        </p:blipFill>
        <p:spPr>
          <a:xfrm>
            <a:off x="657997" y="1621593"/>
            <a:ext cx="6937198" cy="4651611"/>
          </a:xfrm>
          <a:prstGeom prst="rect">
            <a:avLst/>
          </a:prstGeom>
        </p:spPr>
      </p:pic>
      <p:cxnSp>
        <p:nvCxnSpPr>
          <p:cNvPr id="8" name="直接连接符 7">
            <a:extLst>
              <a:ext uri="{FF2B5EF4-FFF2-40B4-BE49-F238E27FC236}">
                <a16:creationId xmlns:a16="http://schemas.microsoft.com/office/drawing/2014/main" id="{53B31085-DD08-4226-AB7F-642E8C477295}"/>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0A3F8D2-6624-4975-BDB2-81EE5A8FCB76}"/>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5</a:t>
            </a:r>
            <a:endParaRPr lang="zh-CN" altLang="en-US" sz="2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871C5F1-ABC9-4A9B-9148-7317AD8DC563}"/>
              </a:ext>
            </a:extLst>
          </p:cNvPr>
          <p:cNvSpPr txBox="1"/>
          <p:nvPr/>
        </p:nvSpPr>
        <p:spPr>
          <a:xfrm>
            <a:off x="190500" y="144460"/>
            <a:ext cx="4818691"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 （算法渐近分析）</a:t>
            </a:r>
          </a:p>
        </p:txBody>
      </p:sp>
      <p:sp>
        <p:nvSpPr>
          <p:cNvPr id="11" name="矩形 10">
            <a:extLst>
              <a:ext uri="{FF2B5EF4-FFF2-40B4-BE49-F238E27FC236}">
                <a16:creationId xmlns:a16="http://schemas.microsoft.com/office/drawing/2014/main" id="{14CF0DD2-BC32-4FC6-AF9C-6E4830EC53C7}"/>
              </a:ext>
            </a:extLst>
          </p:cNvPr>
          <p:cNvSpPr/>
          <p:nvPr/>
        </p:nvSpPr>
        <p:spPr>
          <a:xfrm>
            <a:off x="9461900" y="3354321"/>
            <a:ext cx="1579278" cy="369332"/>
          </a:xfrm>
          <a:prstGeom prst="rect">
            <a:avLst/>
          </a:prstGeom>
        </p:spPr>
        <p:txBody>
          <a:bodyPr wrap="none">
            <a:spAutoFit/>
          </a:bodyPr>
          <a:lstStyle/>
          <a:p>
            <a:r>
              <a:rPr lang="en-US" altLang="zh-CN" dirty="0"/>
              <a:t>——by</a:t>
            </a:r>
            <a:r>
              <a:rPr lang="zh-CN" altLang="en-US" dirty="0"/>
              <a:t>肖子扬</a:t>
            </a:r>
          </a:p>
        </p:txBody>
      </p:sp>
    </p:spTree>
    <p:extLst>
      <p:ext uri="{BB962C8B-B14F-4D97-AF65-F5344CB8AC3E}">
        <p14:creationId xmlns:p14="http://schemas.microsoft.com/office/powerpoint/2010/main" val="1811524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38BE74-AE77-4BD0-B20B-49E4169B2C90}"/>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64D47936-D7D6-414D-AD02-42236187CF42}"/>
                  </a:ext>
                </a:extLst>
              </p:cNvPr>
              <p:cNvSpPr txBox="1"/>
              <p:nvPr/>
            </p:nvSpPr>
            <p:spPr>
              <a:xfrm>
                <a:off x="657997" y="865715"/>
                <a:ext cx="11210153" cy="100354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问题</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：对</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𝑇</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𝑛</m:t>
                        </m:r>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𝑛</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𝑇</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𝑛</m:t>
                        </m:r>
                      </m:e>
                    </m:d>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𝑇</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𝐶</m:t>
                            </m:r>
                          </m:e>
                          <m:sub>
                            <m:r>
                              <a:rPr lang="en-US" altLang="zh-CN" sz="2400" b="0" i="1" smtClean="0">
                                <a:latin typeface="Cambria Math" panose="02040503050406030204" pitchFamily="18" charset="0"/>
                                <a:ea typeface="Cambria Math" panose="02040503050406030204" pitchFamily="18" charset="0"/>
                              </a:rPr>
                              <m:t>𝑘</m:t>
                            </m:r>
                          </m:sub>
                        </m:sSub>
                        <m:r>
                          <a:rPr lang="en-US" altLang="zh-CN" sz="2400" i="1">
                            <a:latin typeface="Cambria Math" panose="02040503050406030204" pitchFamily="18" charset="0"/>
                            <a:ea typeface="Cambria Math" panose="02040503050406030204" pitchFamily="18" charset="0"/>
                          </a:rPr>
                          <m:t>𝑛</m:t>
                        </m:r>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𝑐𝑛</m:t>
                    </m:r>
                  </m:oMath>
                </a14:m>
                <a:r>
                  <a:rPr lang="zh-CN" altLang="en-US" sz="2400"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𝐶</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𝐶</m:t>
                        </m:r>
                      </m:e>
                      <m:sub>
                        <m:r>
                          <a:rPr lang="en-US" altLang="zh-CN" sz="2400" b="0" i="1" smtClean="0">
                            <a:latin typeface="Cambria Math" panose="02040503050406030204" pitchFamily="18" charset="0"/>
                            <a:ea typeface="微软雅黑" panose="020B0503020204020204" pitchFamily="34" charset="-122"/>
                          </a:rPr>
                          <m:t>2</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𝐶</m:t>
                        </m:r>
                      </m:e>
                      <m:sub>
                        <m:r>
                          <a:rPr lang="en-US" altLang="zh-CN" sz="2400" b="0" i="1" smtClean="0">
                            <a:latin typeface="Cambria Math" panose="02040503050406030204" pitchFamily="18" charset="0"/>
                            <a:ea typeface="微软雅黑" panose="020B0503020204020204" pitchFamily="34" charset="-122"/>
                          </a:rPr>
                          <m:t>𝑘</m:t>
                        </m:r>
                      </m:sub>
                    </m:sSub>
                    <m:r>
                      <a:rPr lang="en-US" altLang="zh-CN" sz="2400" b="0" i="1" smtClean="0">
                        <a:latin typeface="Cambria Math" panose="02040503050406030204" pitchFamily="18" charset="0"/>
                        <a:ea typeface="微软雅黑" panose="020B0503020204020204" pitchFamily="34" charset="-122"/>
                      </a:rPr>
                      <m:t>&lt;1</m:t>
                    </m:r>
                  </m:oMath>
                </a14:m>
                <a:r>
                  <a:rPr lang="en-US" altLang="zh-CN" sz="2400" dirty="0">
                    <a:latin typeface="微软雅黑" panose="020B0503020204020204" pitchFamily="34" charset="-122"/>
                    <a:ea typeface="微软雅黑" panose="020B0503020204020204" pitchFamily="34" charset="-122"/>
                  </a:rPr>
                  <a:t>,</a:t>
                </a:r>
              </a:p>
              <a:p>
                <a:r>
                  <a:rPr lang="zh-CN" altLang="en-US" sz="2400" dirty="0">
                    <a:latin typeface="微软雅黑" panose="020B0503020204020204" pitchFamily="34" charset="-122"/>
                    <a:ea typeface="微软雅黑" panose="020B0503020204020204" pitchFamily="34" charset="-122"/>
                  </a:rPr>
                  <a:t>证明</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𝑇</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𝑛</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Cambria Math" panose="02040503050406030204" pitchFamily="18" charset="0"/>
                      </a:rPr>
                      <m:t>𝑑𝑛</m:t>
                    </m:r>
                  </m:oMath>
                </a14:m>
                <a:r>
                  <a:rPr lang="zh-CN" altLang="en-US" sz="24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𝑑</m:t>
                    </m:r>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𝑐</m:t>
                        </m:r>
                      </m:num>
                      <m:den>
                        <m:r>
                          <a:rPr lang="en-US" altLang="zh-CN" sz="2400" b="0" i="1" smtClean="0">
                            <a:latin typeface="Cambria Math" panose="02040503050406030204" pitchFamily="18" charset="0"/>
                            <a:ea typeface="Cambria Math" panose="02040503050406030204" pitchFamily="18" charset="0"/>
                          </a:rPr>
                          <m:t>1−(</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𝐶</m:t>
                            </m:r>
                          </m:e>
                          <m:sub>
                            <m:r>
                              <a:rPr lang="en-US" altLang="zh-CN" sz="2400" i="1">
                                <a:latin typeface="Cambria Math" panose="02040503050406030204" pitchFamily="18" charset="0"/>
                                <a:ea typeface="微软雅黑" panose="020B0503020204020204" pitchFamily="34" charset="-122"/>
                              </a:rPr>
                              <m:t>1</m:t>
                            </m:r>
                          </m:sub>
                        </m:sSub>
                        <m:r>
                          <a:rPr lang="en-US" altLang="zh-CN" sz="2400" i="1">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𝐶</m:t>
                            </m:r>
                          </m:e>
                          <m:sub>
                            <m:r>
                              <a:rPr lang="en-US" altLang="zh-CN" sz="2400" i="1">
                                <a:latin typeface="Cambria Math" panose="02040503050406030204" pitchFamily="18" charset="0"/>
                                <a:ea typeface="微软雅黑" panose="020B0503020204020204" pitchFamily="34" charset="-122"/>
                              </a:rPr>
                              <m:t>2</m:t>
                            </m:r>
                          </m:sub>
                        </m:sSub>
                        <m:r>
                          <a:rPr lang="en-US" altLang="zh-CN" sz="2400" i="1">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𝐶</m:t>
                            </m:r>
                          </m:e>
                          <m:sub>
                            <m:r>
                              <a:rPr lang="en-US" altLang="zh-CN" sz="2400" i="1">
                                <a:latin typeface="Cambria Math" panose="02040503050406030204" pitchFamily="18" charset="0"/>
                                <a:ea typeface="微软雅黑" panose="020B0503020204020204" pitchFamily="34" charset="-122"/>
                              </a:rPr>
                              <m:t>𝑘</m:t>
                            </m:r>
                          </m:sub>
                        </m:sSub>
                        <m:r>
                          <a:rPr lang="en-US" altLang="zh-CN" sz="2400" b="0" i="1" smtClean="0">
                            <a:latin typeface="Cambria Math" panose="02040503050406030204" pitchFamily="18" charset="0"/>
                            <a:ea typeface="Cambria Math" panose="02040503050406030204" pitchFamily="18" charset="0"/>
                          </a:rPr>
                          <m:t>)</m:t>
                        </m:r>
                      </m:den>
                    </m:f>
                  </m:oMath>
                </a14:m>
                <a:endParaRPr lang="zh-CN" altLang="en-US" sz="2400" dirty="0">
                  <a:latin typeface="微软雅黑" panose="020B0503020204020204" pitchFamily="34" charset="-122"/>
                  <a:ea typeface="微软雅黑" panose="020B0503020204020204" pitchFamily="34" charset="-122"/>
                </a:endParaRPr>
              </a:p>
            </p:txBody>
          </p:sp>
        </mc:Choice>
        <mc:Fallback>
          <p:sp>
            <p:nvSpPr>
              <p:cNvPr id="7" name="文本框 6">
                <a:extLst>
                  <a:ext uri="{FF2B5EF4-FFF2-40B4-BE49-F238E27FC236}">
                    <a16:creationId xmlns:a16="http://schemas.microsoft.com/office/drawing/2014/main" id="{64D47936-D7D6-414D-AD02-42236187CF42}"/>
                  </a:ext>
                </a:extLst>
              </p:cNvPr>
              <p:cNvSpPr txBox="1">
                <a:spLocks noRot="1" noChangeAspect="1" noMove="1" noResize="1" noEditPoints="1" noAdjustHandles="1" noChangeArrowheads="1" noChangeShapeType="1" noTextEdit="1"/>
              </p:cNvSpPr>
              <p:nvPr/>
            </p:nvSpPr>
            <p:spPr>
              <a:xfrm>
                <a:off x="657997" y="865715"/>
                <a:ext cx="11210153" cy="1003544"/>
              </a:xfrm>
              <a:prstGeom prst="rect">
                <a:avLst/>
              </a:prstGeom>
              <a:blipFill>
                <a:blip r:embed="rId3"/>
                <a:stretch>
                  <a:fillRect l="-870" t="-4848" r="-76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57693AF-B272-4037-A2A8-09334B80E958}"/>
              </a:ext>
            </a:extLst>
          </p:cNvPr>
          <p:cNvPicPr>
            <a:picLocks noChangeAspect="1"/>
          </p:cNvPicPr>
          <p:nvPr/>
        </p:nvPicPr>
        <p:blipFill>
          <a:blip r:embed="rId4"/>
          <a:stretch>
            <a:fillRect/>
          </a:stretch>
        </p:blipFill>
        <p:spPr>
          <a:xfrm>
            <a:off x="753151" y="2106665"/>
            <a:ext cx="7211589" cy="3069132"/>
          </a:xfrm>
          <a:prstGeom prst="rect">
            <a:avLst/>
          </a:prstGeom>
        </p:spPr>
      </p:pic>
      <p:pic>
        <p:nvPicPr>
          <p:cNvPr id="8" name="图片 7">
            <a:extLst>
              <a:ext uri="{FF2B5EF4-FFF2-40B4-BE49-F238E27FC236}">
                <a16:creationId xmlns:a16="http://schemas.microsoft.com/office/drawing/2014/main" id="{CF66367A-5F62-44C1-85A3-D9505C9F5FF3}"/>
              </a:ext>
            </a:extLst>
          </p:cNvPr>
          <p:cNvPicPr>
            <a:picLocks noChangeAspect="1"/>
          </p:cNvPicPr>
          <p:nvPr/>
        </p:nvPicPr>
        <p:blipFill>
          <a:blip r:embed="rId5"/>
          <a:stretch>
            <a:fillRect/>
          </a:stretch>
        </p:blipFill>
        <p:spPr>
          <a:xfrm>
            <a:off x="657997" y="5208716"/>
            <a:ext cx="5396344" cy="853009"/>
          </a:xfrm>
          <a:prstGeom prst="rect">
            <a:avLst/>
          </a:prstGeom>
        </p:spPr>
      </p:pic>
      <p:cxnSp>
        <p:nvCxnSpPr>
          <p:cNvPr id="9" name="直接连接符 8">
            <a:extLst>
              <a:ext uri="{FF2B5EF4-FFF2-40B4-BE49-F238E27FC236}">
                <a16:creationId xmlns:a16="http://schemas.microsoft.com/office/drawing/2014/main" id="{DA1B8C80-691A-47EB-B458-1937882BB7A6}"/>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9080A50-E2EF-47BA-82B9-AFEF779BC533}"/>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5</a:t>
            </a:r>
            <a:endParaRPr lang="zh-CN" altLang="en-US" sz="28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716AC865-07D9-4ED9-96C5-2D57234C8DB4}"/>
              </a:ext>
            </a:extLst>
          </p:cNvPr>
          <p:cNvSpPr txBox="1"/>
          <p:nvPr/>
        </p:nvSpPr>
        <p:spPr>
          <a:xfrm>
            <a:off x="190500" y="144460"/>
            <a:ext cx="4818691"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Problem3</a:t>
            </a:r>
            <a:r>
              <a:rPr lang="zh-CN" altLang="en-US" sz="2800" dirty="0">
                <a:latin typeface="微软雅黑" panose="020B0503020204020204" pitchFamily="34" charset="-122"/>
                <a:ea typeface="微软雅黑" panose="020B0503020204020204" pitchFamily="34" charset="-122"/>
              </a:rPr>
              <a:t> （算法渐近分析）</a:t>
            </a:r>
          </a:p>
        </p:txBody>
      </p:sp>
      <p:sp>
        <p:nvSpPr>
          <p:cNvPr id="5" name="矩形 4">
            <a:extLst>
              <a:ext uri="{FF2B5EF4-FFF2-40B4-BE49-F238E27FC236}">
                <a16:creationId xmlns:a16="http://schemas.microsoft.com/office/drawing/2014/main" id="{2BCE4646-0B98-4D89-BC99-C189916FA018}"/>
              </a:ext>
            </a:extLst>
          </p:cNvPr>
          <p:cNvSpPr/>
          <p:nvPr/>
        </p:nvSpPr>
        <p:spPr>
          <a:xfrm>
            <a:off x="9461900" y="3354321"/>
            <a:ext cx="1579278" cy="369332"/>
          </a:xfrm>
          <a:prstGeom prst="rect">
            <a:avLst/>
          </a:prstGeom>
        </p:spPr>
        <p:txBody>
          <a:bodyPr wrap="none">
            <a:spAutoFit/>
          </a:bodyPr>
          <a:lstStyle/>
          <a:p>
            <a:r>
              <a:rPr lang="en-US" altLang="zh-CN" dirty="0"/>
              <a:t>——by</a:t>
            </a:r>
            <a:r>
              <a:rPr lang="zh-CN" altLang="en-US" dirty="0"/>
              <a:t>李茗畦</a:t>
            </a:r>
          </a:p>
        </p:txBody>
      </p:sp>
    </p:spTree>
    <p:extLst>
      <p:ext uri="{BB962C8B-B14F-4D97-AF65-F5344CB8AC3E}">
        <p14:creationId xmlns:p14="http://schemas.microsoft.com/office/powerpoint/2010/main" val="1869652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38BE74-AE77-4BD0-B20B-49E4169B2C90}"/>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4D47936-D7D6-414D-AD02-42236187CF42}"/>
                  </a:ext>
                </a:extLst>
              </p:cNvPr>
              <p:cNvSpPr txBox="1"/>
              <p:nvPr/>
            </p:nvSpPr>
            <p:spPr>
              <a:xfrm>
                <a:off x="634830" y="834600"/>
                <a:ext cx="10955978" cy="2338461"/>
              </a:xfrm>
              <a:prstGeom prst="rect">
                <a:avLst/>
              </a:prstGeom>
              <a:noFill/>
            </p:spPr>
            <p:txBody>
              <a:bodyPr wrap="square" rtlCol="0">
                <a:spAutoFit/>
              </a:bodyPr>
              <a:lstStyle/>
              <a:p>
                <a:pPr algn="just"/>
                <a:r>
                  <a:rPr lang="zh-CN" altLang="en-US" sz="2400" dirty="0">
                    <a:latin typeface="微软雅黑" panose="020B0503020204020204" pitchFamily="34" charset="-122"/>
                    <a:ea typeface="微软雅黑" panose="020B0503020204020204" pitchFamily="34" charset="-122"/>
                  </a:rPr>
                  <a:t>数据集</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𝐷</m:t>
                    </m:r>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𝑥</m:t>
                        </m:r>
                      </m:e>
                      <m:sub>
                        <m:r>
                          <a:rPr lang="en-US" altLang="zh-CN" sz="2400" b="0" i="1" smtClean="0">
                            <a:latin typeface="Cambria Math" panose="02040503050406030204" pitchFamily="18" charset="0"/>
                            <a:ea typeface="微软雅黑" panose="020B0503020204020204" pitchFamily="34" charset="-122"/>
                          </a:rPr>
                          <m:t>𝑖</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𝑦</m:t>
                        </m:r>
                      </m:e>
                      <m:sub>
                        <m:r>
                          <a:rPr lang="en-US" altLang="zh-CN" sz="2400" b="0" i="1" smtClean="0">
                            <a:latin typeface="Cambria Math" panose="02040503050406030204" pitchFamily="18" charset="0"/>
                            <a:ea typeface="微软雅黑" panose="020B0503020204020204" pitchFamily="34" charset="-122"/>
                          </a:rPr>
                          <m:t>𝑖</m:t>
                        </m:r>
                      </m:sub>
                    </m:sSub>
                    <m:r>
                      <a:rPr lang="en-US" altLang="zh-CN" sz="2400" b="0" i="1" smtClean="0">
                        <a:latin typeface="Cambria Math" panose="02040503050406030204" pitchFamily="18"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，求</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𝑘</m:t>
                    </m:r>
                    <m:r>
                      <a:rPr lang="zh-CN" altLang="en-US" sz="2400" i="1">
                        <a:latin typeface="Cambria Math" panose="02040503050406030204" pitchFamily="18" charset="0"/>
                        <a:ea typeface="微软雅黑" panose="020B0503020204020204" pitchFamily="34" charset="-122"/>
                      </a:rPr>
                      <m:t>段</m:t>
                    </m:r>
                  </m:oMath>
                </a14:m>
                <a:r>
                  <a:rPr lang="zh-CN" altLang="en-US" sz="2400" dirty="0">
                    <a:latin typeface="微软雅黑" panose="020B0503020204020204" pitchFamily="34" charset="-122"/>
                    <a:ea typeface="微软雅黑" panose="020B0503020204020204" pitchFamily="34" charset="-122"/>
                  </a:rPr>
                  <a:t>线性回归函数</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𝑆</m:t>
                    </m:r>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𝑆</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𝑆</m:t>
                        </m:r>
                      </m:e>
                      <m:sub>
                        <m:r>
                          <a:rPr lang="en-US" altLang="zh-CN" sz="2400" b="0" i="1" smtClean="0">
                            <a:latin typeface="Cambria Math" panose="02040503050406030204" pitchFamily="18" charset="0"/>
                            <a:ea typeface="微软雅黑" panose="020B0503020204020204" pitchFamily="34" charset="-122"/>
                          </a:rPr>
                          <m:t>2</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𝑆</m:t>
                        </m:r>
                      </m:e>
                      <m:sub>
                        <m:r>
                          <a:rPr lang="en-US" altLang="zh-CN" sz="2400" b="0" i="1" smtClean="0">
                            <a:latin typeface="Cambria Math" panose="02040503050406030204" pitchFamily="18" charset="0"/>
                            <a:ea typeface="微软雅黑" panose="020B0503020204020204" pitchFamily="34" charset="-122"/>
                          </a:rPr>
                          <m:t>𝑘</m:t>
                        </m:r>
                      </m:sub>
                    </m:sSub>
                    <m:r>
                      <a:rPr lang="en-US" altLang="zh-CN" sz="2400" b="0" i="1" smtClean="0">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的</m:t>
                    </m:r>
                  </m:oMath>
                </a14:m>
                <a:r>
                  <a:rPr lang="zh-CN" altLang="en-US" sz="2400" dirty="0">
                    <a:latin typeface="微软雅黑" panose="020B0503020204020204" pitchFamily="34" charset="-122"/>
                    <a:ea typeface="微软雅黑" panose="020B0503020204020204" pitchFamily="34" charset="-122"/>
                  </a:rPr>
                  <a:t>分段点，使</a:t>
                </a:r>
                <a14:m>
                  <m:oMath xmlns:m="http://schemas.openxmlformats.org/officeDocument/2006/math">
                    <m:nary>
                      <m:naryPr>
                        <m:chr m:val="∑"/>
                        <m:ctrlPr>
                          <a:rPr lang="zh-CN" altLang="en-US" sz="2400" i="1" smtClean="0">
                            <a:latin typeface="Cambria Math" panose="02040503050406030204" pitchFamily="18" charset="0"/>
                            <a:ea typeface="微软雅黑" panose="020B0503020204020204" pitchFamily="34" charset="-122"/>
                          </a:rPr>
                        </m:ctrlPr>
                      </m:naryPr>
                      <m:sub>
                        <m:r>
                          <m:rPr>
                            <m:brk m:alnAt="23"/>
                          </m:rPr>
                          <a:rPr lang="en-US" altLang="zh-CN" sz="2400" b="0" i="1" smtClean="0">
                            <a:latin typeface="Cambria Math" panose="02040503050406030204" pitchFamily="18" charset="0"/>
                            <a:ea typeface="微软雅黑" panose="020B0503020204020204" pitchFamily="34" charset="-122"/>
                          </a:rPr>
                          <m:t>𝑖</m:t>
                        </m:r>
                        <m:r>
                          <a:rPr lang="en-US" altLang="zh-CN" sz="2400" b="0" i="1" smtClean="0">
                            <a:latin typeface="Cambria Math" panose="02040503050406030204" pitchFamily="18" charset="0"/>
                            <a:ea typeface="微软雅黑" panose="020B0503020204020204" pitchFamily="34" charset="-122"/>
                          </a:rPr>
                          <m:t>=1</m:t>
                        </m:r>
                      </m:sub>
                      <m:sup>
                        <m:r>
                          <a:rPr lang="en-US" altLang="zh-CN" sz="2400" b="0" i="1" smtClean="0">
                            <a:latin typeface="Cambria Math" panose="02040503050406030204" pitchFamily="18" charset="0"/>
                            <a:ea typeface="微软雅黑" panose="020B0503020204020204" pitchFamily="34" charset="-122"/>
                          </a:rPr>
                          <m:t>𝑘</m:t>
                        </m:r>
                      </m:sup>
                      <m:e>
                        <m:r>
                          <a:rPr lang="en-US" altLang="zh-CN" sz="2400" b="0" i="1" smtClean="0">
                            <a:latin typeface="Cambria Math" panose="02040503050406030204" pitchFamily="18" charset="0"/>
                            <a:ea typeface="微软雅黑" panose="020B0503020204020204" pitchFamily="34" charset="-122"/>
                          </a:rPr>
                          <m:t>𝐸𝑟𝑟𝑜𝑟</m:t>
                        </m:r>
                        <m:d>
                          <m:dPr>
                            <m:ctrlPr>
                              <a:rPr lang="en-US" altLang="zh-CN" sz="2400" b="0" i="1" smtClean="0">
                                <a:latin typeface="Cambria Math" panose="02040503050406030204" pitchFamily="18" charset="0"/>
                                <a:ea typeface="微软雅黑" panose="020B0503020204020204" pitchFamily="34" charset="-122"/>
                              </a:rPr>
                            </m:ctrlPr>
                          </m:dPr>
                          <m:e>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𝑆</m:t>
                                </m:r>
                              </m:e>
                              <m:sub>
                                <m:r>
                                  <a:rPr lang="en-US" altLang="zh-CN" sz="2400" b="0" i="1" smtClean="0">
                                    <a:latin typeface="Cambria Math" panose="02040503050406030204" pitchFamily="18" charset="0"/>
                                    <a:ea typeface="微软雅黑" panose="020B0503020204020204" pitchFamily="34" charset="-122"/>
                                  </a:rPr>
                                  <m:t>𝑖</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𝑎</m:t>
                                </m:r>
                              </m:e>
                              <m:sub>
                                <m:r>
                                  <a:rPr lang="en-US" altLang="zh-CN" sz="2400" b="0" i="1" smtClean="0">
                                    <a:latin typeface="Cambria Math" panose="02040503050406030204" pitchFamily="18" charset="0"/>
                                    <a:ea typeface="微软雅黑" panose="020B0503020204020204" pitchFamily="34" charset="-122"/>
                                  </a:rPr>
                                  <m:t>𝑖</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𝑏</m:t>
                                </m:r>
                              </m:e>
                              <m:sub>
                                <m:r>
                                  <a:rPr lang="en-US" altLang="zh-CN" sz="2400" b="0" i="1" smtClean="0">
                                    <a:latin typeface="Cambria Math" panose="02040503050406030204" pitchFamily="18" charset="0"/>
                                    <a:ea typeface="微软雅黑" panose="020B0503020204020204" pitchFamily="34" charset="-122"/>
                                  </a:rPr>
                                  <m:t>𝑖</m:t>
                                </m:r>
                              </m:sub>
                            </m:sSub>
                          </m:e>
                        </m:d>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𝑐𝑘</m:t>
                        </m:r>
                        <m:r>
                          <a:rPr lang="zh-CN" altLang="en-US" sz="2400" i="1">
                            <a:latin typeface="Cambria Math" panose="02040503050406030204" pitchFamily="18" charset="0"/>
                            <a:ea typeface="微软雅黑" panose="020B0503020204020204" pitchFamily="34" charset="-122"/>
                          </a:rPr>
                          <m:t>最小</m:t>
                        </m:r>
                      </m:e>
                    </m:nary>
                    <m:r>
                      <a:rPr lang="zh-CN" altLang="en-US" sz="2400" i="1">
                        <a:latin typeface="Cambria Math" panose="02040503050406030204" pitchFamily="18"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2400" i="1" dirty="0" smtClean="0">
                            <a:latin typeface="Cambria Math" panose="02040503050406030204" pitchFamily="18" charset="0"/>
                            <a:ea typeface="微软雅黑" panose="020B0503020204020204" pitchFamily="34" charset="-122"/>
                          </a:rPr>
                        </m:ctrlPr>
                      </m:sSubPr>
                      <m:e>
                        <m:r>
                          <a:rPr lang="en-US" altLang="zh-CN" sz="2400" b="0" i="1" dirty="0" smtClean="0">
                            <a:latin typeface="Cambria Math" panose="02040503050406030204" pitchFamily="18" charset="0"/>
                            <a:ea typeface="微软雅黑" panose="020B0503020204020204" pitchFamily="34" charset="-122"/>
                          </a:rPr>
                          <m:t>𝑆</m:t>
                        </m:r>
                      </m:e>
                      <m:sub>
                        <m:r>
                          <a:rPr lang="en-US" altLang="zh-CN" sz="2400" b="0" i="1" dirty="0" smtClean="0">
                            <a:latin typeface="Cambria Math" panose="02040503050406030204" pitchFamily="18" charset="0"/>
                            <a:ea typeface="微软雅黑" panose="020B0503020204020204" pitchFamily="34" charset="-122"/>
                          </a:rPr>
                          <m:t>𝑖</m:t>
                        </m:r>
                      </m:sub>
                    </m:sSub>
                    <m:r>
                      <a:rPr lang="zh-CN" altLang="en-US" sz="2400" i="1" dirty="0">
                        <a:latin typeface="Cambria Math" panose="02040503050406030204" pitchFamily="18" charset="0"/>
                        <a:ea typeface="微软雅黑" panose="020B0503020204020204" pitchFamily="34" charset="-122"/>
                      </a:rPr>
                      <m:t>表示</m:t>
                    </m:r>
                  </m:oMath>
                </a14:m>
                <a:r>
                  <a:rPr lang="zh-CN" altLang="en-US" sz="2400" dirty="0">
                    <a:latin typeface="微软雅黑" panose="020B0503020204020204" pitchFamily="34" charset="-122"/>
                    <a:ea typeface="微软雅黑" panose="020B0503020204020204" pitchFamily="34" charset="-122"/>
                  </a:rPr>
                  <a:t>第</a:t>
                </a:r>
                <a14:m>
                  <m:oMath xmlns:m="http://schemas.openxmlformats.org/officeDocument/2006/math">
                    <m:r>
                      <m:rPr>
                        <m:sty m:val="p"/>
                      </m:rPr>
                      <a:rPr lang="en-US" altLang="zh-CN" sz="2400" i="1" dirty="0">
                        <a:latin typeface="Cambria Math" panose="02040503050406030204" pitchFamily="18" charset="0"/>
                        <a:ea typeface="微软雅黑" panose="020B0503020204020204" pitchFamily="34" charset="-122"/>
                      </a:rPr>
                      <m:t>i</m:t>
                    </m:r>
                  </m:oMath>
                </a14:m>
                <a:r>
                  <a:rPr lang="zh-CN" altLang="en-US" sz="2400" dirty="0">
                    <a:latin typeface="微软雅黑" panose="020B0503020204020204" pitchFamily="34" charset="-122"/>
                    <a:ea typeface="微软雅黑" panose="020B0503020204020204" pitchFamily="34" charset="-122"/>
                  </a:rPr>
                  <a:t>段分段函数，假设惩罚系数</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𝑐</m:t>
                    </m:r>
                    <m:r>
                      <a:rPr lang="zh-CN" altLang="en-US" sz="2400" i="1">
                        <a:latin typeface="Cambria Math" panose="02040503050406030204" pitchFamily="18" charset="0"/>
                        <a:ea typeface="微软雅黑" panose="020B0503020204020204" pitchFamily="34" charset="-122"/>
                      </a:rPr>
                      <m:t>是</m:t>
                    </m:r>
                  </m:oMath>
                </a14:m>
                <a:r>
                  <a:rPr lang="zh-CN" altLang="en-US" sz="2400" dirty="0">
                    <a:latin typeface="微软雅黑" panose="020B0503020204020204" pitchFamily="34" charset="-122"/>
                    <a:ea typeface="微软雅黑" panose="020B0503020204020204" pitchFamily="34" charset="-122"/>
                  </a:rPr>
                  <a:t>已知的给定值。要求：</a:t>
                </a:r>
                <a:endParaRPr lang="en-US" altLang="zh-CN" sz="2400" dirty="0">
                  <a:latin typeface="微软雅黑" panose="020B0503020204020204" pitchFamily="34" charset="-122"/>
                  <a:ea typeface="微软雅黑" panose="020B0503020204020204" pitchFamily="34" charset="-122"/>
                </a:endParaRPr>
              </a:p>
              <a:p>
                <a:pPr algn="just"/>
                <a:endParaRPr lang="en-US" altLang="zh-CN" sz="2400" dirty="0">
                  <a:latin typeface="微软雅黑" panose="020B0503020204020204" pitchFamily="34" charset="-122"/>
                  <a:ea typeface="微软雅黑" panose="020B0503020204020204" pitchFamily="34" charset="-122"/>
                </a:endParaRPr>
              </a:p>
              <a:p>
                <a:pPr marL="457200" indent="-457200" algn="just">
                  <a:buAutoNum type="arabicPeriod"/>
                </a:pPr>
                <a:r>
                  <a:rPr lang="zh-CN" altLang="en-US" sz="2400" dirty="0">
                    <a:latin typeface="微软雅黑" panose="020B0503020204020204" pitchFamily="34" charset="-122"/>
                    <a:ea typeface="微软雅黑" panose="020B0503020204020204" pitchFamily="34" charset="-122"/>
                  </a:rPr>
                  <a:t>写出递归表达式。</a:t>
                </a:r>
                <a:endParaRPr lang="en-US" altLang="zh-CN" sz="2400" dirty="0">
                  <a:latin typeface="微软雅黑" panose="020B0503020204020204" pitchFamily="34" charset="-122"/>
                  <a:ea typeface="微软雅黑" panose="020B0503020204020204" pitchFamily="34" charset="-122"/>
                </a:endParaRPr>
              </a:p>
              <a:p>
                <a:pPr marL="457200" indent="-457200" algn="just">
                  <a:buAutoNum type="arabicPeriod"/>
                </a:pPr>
                <a:r>
                  <a:rPr lang="zh-CN" altLang="en-US" sz="2400" dirty="0">
                    <a:latin typeface="微软雅黑" panose="020B0503020204020204" pitchFamily="34" charset="-122"/>
                    <a:ea typeface="微软雅黑" panose="020B0503020204020204" pitchFamily="34" charset="-122"/>
                  </a:rPr>
                  <a:t>给出时间复杂度分析。</a:t>
                </a:r>
              </a:p>
            </p:txBody>
          </p:sp>
        </mc:Choice>
        <mc:Fallback xmlns="">
          <p:sp>
            <p:nvSpPr>
              <p:cNvPr id="7" name="文本框 6">
                <a:extLst>
                  <a:ext uri="{FF2B5EF4-FFF2-40B4-BE49-F238E27FC236}">
                    <a16:creationId xmlns:a16="http://schemas.microsoft.com/office/drawing/2014/main" id="{64D47936-D7D6-414D-AD02-42236187CF42}"/>
                  </a:ext>
                </a:extLst>
              </p:cNvPr>
              <p:cNvSpPr txBox="1">
                <a:spLocks noRot="1" noChangeAspect="1" noMove="1" noResize="1" noEditPoints="1" noAdjustHandles="1" noChangeArrowheads="1" noChangeShapeType="1" noTextEdit="1"/>
              </p:cNvSpPr>
              <p:nvPr/>
            </p:nvSpPr>
            <p:spPr>
              <a:xfrm>
                <a:off x="634830" y="834600"/>
                <a:ext cx="10955978" cy="2338461"/>
              </a:xfrm>
              <a:prstGeom prst="rect">
                <a:avLst/>
              </a:prstGeom>
              <a:blipFill>
                <a:blip r:embed="rId3"/>
                <a:stretch>
                  <a:fillRect l="-1002" t="-2083" r="-890" b="-5990"/>
                </a:stretch>
              </a:blipFill>
            </p:spPr>
            <p:txBody>
              <a:bodyPr/>
              <a:lstStyle/>
              <a:p>
                <a:r>
                  <a:rPr lang="zh-CN" altLang="en-US">
                    <a:noFill/>
                  </a:rPr>
                  <a:t> </a:t>
                </a:r>
              </a:p>
            </p:txBody>
          </p:sp>
        </mc:Fallback>
      </mc:AlternateContent>
      <p:cxnSp>
        <p:nvCxnSpPr>
          <p:cNvPr id="8" name="直接连接符 7">
            <a:extLst>
              <a:ext uri="{FF2B5EF4-FFF2-40B4-BE49-F238E27FC236}">
                <a16:creationId xmlns:a16="http://schemas.microsoft.com/office/drawing/2014/main" id="{6CEF50B9-ACF2-4D96-B648-2B30F7E3CFA7}"/>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6E1A1EB-F09D-47CA-86EB-27C1F012F95E}"/>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6</a:t>
            </a:r>
            <a:endParaRPr lang="zh-CN" altLang="en-US" sz="2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981615E-87A7-48F2-97B1-F8974EF02CD8}"/>
              </a:ext>
            </a:extLst>
          </p:cNvPr>
          <p:cNvSpPr txBox="1"/>
          <p:nvPr/>
        </p:nvSpPr>
        <p:spPr>
          <a:xfrm>
            <a:off x="190500" y="144460"/>
            <a:ext cx="327660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（动规）</a:t>
            </a:r>
          </a:p>
        </p:txBody>
      </p:sp>
    </p:spTree>
    <p:extLst>
      <p:ext uri="{BB962C8B-B14F-4D97-AF65-F5344CB8AC3E}">
        <p14:creationId xmlns:p14="http://schemas.microsoft.com/office/powerpoint/2010/main" val="266549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38BE74-AE77-4BD0-B20B-49E4169B2C90}"/>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CEF50B9-ACF2-4D96-B648-2B30F7E3CFA7}"/>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6E1A1EB-F09D-47CA-86EB-27C1F012F95E}"/>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6</a:t>
            </a:r>
            <a:endParaRPr lang="zh-CN" altLang="en-US" sz="2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981615E-87A7-48F2-97B1-F8974EF02CD8}"/>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endParaRPr lang="zh-CN" altLang="en-US" sz="28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F756866E-34C8-4883-BE9C-A19E825E160C}"/>
              </a:ext>
            </a:extLst>
          </p:cNvPr>
          <p:cNvPicPr>
            <a:picLocks noChangeAspect="1"/>
          </p:cNvPicPr>
          <p:nvPr/>
        </p:nvPicPr>
        <p:blipFill>
          <a:blip r:embed="rId3"/>
          <a:stretch>
            <a:fillRect/>
          </a:stretch>
        </p:blipFill>
        <p:spPr>
          <a:xfrm>
            <a:off x="1109411" y="1313077"/>
            <a:ext cx="10286895" cy="4457103"/>
          </a:xfrm>
          <a:prstGeom prst="rect">
            <a:avLst/>
          </a:prstGeom>
        </p:spPr>
      </p:pic>
      <p:sp>
        <p:nvSpPr>
          <p:cNvPr id="2" name="矩形 1">
            <a:extLst>
              <a:ext uri="{FF2B5EF4-FFF2-40B4-BE49-F238E27FC236}">
                <a16:creationId xmlns:a16="http://schemas.microsoft.com/office/drawing/2014/main" id="{93F1F1C3-AA02-4129-9203-BEF4CD28AFC9}"/>
              </a:ext>
            </a:extLst>
          </p:cNvPr>
          <p:cNvSpPr/>
          <p:nvPr/>
        </p:nvSpPr>
        <p:spPr>
          <a:xfrm>
            <a:off x="10597082" y="6190549"/>
            <a:ext cx="1348446" cy="369332"/>
          </a:xfrm>
          <a:prstGeom prst="rect">
            <a:avLst/>
          </a:prstGeom>
        </p:spPr>
        <p:txBody>
          <a:bodyPr wrap="none">
            <a:spAutoFit/>
          </a:bodyPr>
          <a:lstStyle/>
          <a:p>
            <a:r>
              <a:rPr lang="en-US" altLang="zh-CN" dirty="0"/>
              <a:t>——by</a:t>
            </a:r>
            <a:r>
              <a:rPr lang="zh-CN" altLang="en-US" dirty="0"/>
              <a:t>郑欣</a:t>
            </a:r>
          </a:p>
        </p:txBody>
      </p:sp>
    </p:spTree>
    <p:extLst>
      <p:ext uri="{BB962C8B-B14F-4D97-AF65-F5344CB8AC3E}">
        <p14:creationId xmlns:p14="http://schemas.microsoft.com/office/powerpoint/2010/main" val="130048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F5BE6BB8-3312-406A-80D8-BFB613D3B3C6}"/>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4D12ECF-82AD-4A11-BD22-9388ECD46970}"/>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7</a:t>
            </a:r>
            <a:endParaRPr lang="zh-CN" altLang="en-US"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2F42271-5B28-49E5-AB46-6B55E6EC8A8F}"/>
              </a:ext>
            </a:extLst>
          </p:cNvPr>
          <p:cNvSpPr txBox="1"/>
          <p:nvPr/>
        </p:nvSpPr>
        <p:spPr>
          <a:xfrm>
            <a:off x="190500" y="144460"/>
            <a:ext cx="327660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（动规）</a:t>
            </a:r>
          </a:p>
        </p:txBody>
      </p:sp>
      <p:sp>
        <p:nvSpPr>
          <p:cNvPr id="11" name="文本框 10">
            <a:extLst>
              <a:ext uri="{FF2B5EF4-FFF2-40B4-BE49-F238E27FC236}">
                <a16:creationId xmlns:a16="http://schemas.microsoft.com/office/drawing/2014/main" id="{674A4AAD-7A91-47FB-B388-334102B981C2}"/>
              </a:ext>
            </a:extLst>
          </p:cNvPr>
          <p:cNvSpPr txBox="1"/>
          <p:nvPr/>
        </p:nvSpPr>
        <p:spPr>
          <a:xfrm>
            <a:off x="222244" y="1013701"/>
            <a:ext cx="454162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动态规划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上下文无关算法：</a:t>
            </a:r>
          </a:p>
        </p:txBody>
      </p:sp>
      <p:sp>
        <p:nvSpPr>
          <p:cNvPr id="12" name="文本框 11">
            <a:extLst>
              <a:ext uri="{FF2B5EF4-FFF2-40B4-BE49-F238E27FC236}">
                <a16:creationId xmlns:a16="http://schemas.microsoft.com/office/drawing/2014/main" id="{0B5DF195-3B69-4A31-B86C-075E1A201483}"/>
              </a:ext>
            </a:extLst>
          </p:cNvPr>
          <p:cNvSpPr txBox="1"/>
          <p:nvPr/>
        </p:nvSpPr>
        <p:spPr>
          <a:xfrm>
            <a:off x="222244" y="1560212"/>
            <a:ext cx="2185214" cy="461665"/>
          </a:xfrm>
          <a:prstGeom prst="rect">
            <a:avLst/>
          </a:prstGeom>
          <a:noFill/>
        </p:spPr>
        <p:txBody>
          <a:bodyPr wrap="none" rtlCol="0">
            <a:spAutoFit/>
          </a:bodyPr>
          <a:lstStyle/>
          <a:p>
            <a:pPr marL="457200" indent="-457200">
              <a:buAutoNum type="arabicPeriod"/>
            </a:pPr>
            <a:r>
              <a:rPr lang="zh-CN" altLang="en-US" sz="2400" dirty="0">
                <a:latin typeface="微软雅黑" panose="020B0503020204020204" pitchFamily="34" charset="-122"/>
                <a:ea typeface="微软雅黑" panose="020B0503020204020204" pitchFamily="34" charset="-122"/>
              </a:rPr>
              <a:t>分析例子：</a:t>
            </a:r>
            <a:endParaRPr lang="en-US" altLang="zh-CN" sz="24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9F7A2BB-7E99-4BC3-B8CA-C74836CF2F95}"/>
              </a:ext>
            </a:extLst>
          </p:cNvPr>
          <p:cNvSpPr/>
          <p:nvPr/>
        </p:nvSpPr>
        <p:spPr>
          <a:xfrm>
            <a:off x="672074" y="2021877"/>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文法：</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66E8B77-733D-420A-883D-A4C9427891EE}"/>
                  </a:ext>
                </a:extLst>
              </p:cNvPr>
              <p:cNvSpPr/>
              <p:nvPr/>
            </p:nvSpPr>
            <p:spPr>
              <a:xfrm>
                <a:off x="4545136" y="2584909"/>
                <a:ext cx="1684820" cy="1479764"/>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sz="2000" i="1" smtClean="0">
                              <a:latin typeface="Cambria Math" panose="02040503050406030204" pitchFamily="18" charset="0"/>
                              <a:ea typeface="微软雅黑" panose="020B0503020204020204" pitchFamily="34" charset="-122"/>
                            </a:rPr>
                          </m:ctrlPr>
                        </m:dPr>
                        <m:e>
                          <m:eqArr>
                            <m:eqArrPr>
                              <m:ctrlPr>
                                <a:rPr lang="en-US" altLang="zh-CN" sz="2000" i="1" smtClean="0">
                                  <a:latin typeface="Cambria Math" panose="02040503050406030204" pitchFamily="18" charset="0"/>
                                  <a:ea typeface="微软雅黑" panose="020B0503020204020204" pitchFamily="34" charset="-122"/>
                                </a:rPr>
                              </m:ctrlPr>
                            </m:eqArrPr>
                            <m:e>
                              <m:r>
                                <a:rPr lang="en-US" altLang="zh-CN" sz="2000" b="0" i="1" smtClean="0">
                                  <a:latin typeface="Cambria Math" panose="02040503050406030204" pitchFamily="18" charset="0"/>
                                  <a:ea typeface="微软雅黑" panose="020B0503020204020204" pitchFamily="34" charset="-122"/>
                                </a:rPr>
                                <m:t>𝑆</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𝐴𝐵</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𝐵𝐶</m:t>
                              </m:r>
                            </m:e>
                            <m:e>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e>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𝐶𝐶</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e>
                            <m:e>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𝐴𝐵</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eqArr>
                        </m:e>
                      </m:d>
                    </m:oMath>
                  </m:oMathPara>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4" name="矩形 13">
                <a:extLst>
                  <a:ext uri="{FF2B5EF4-FFF2-40B4-BE49-F238E27FC236}">
                    <a16:creationId xmlns:a16="http://schemas.microsoft.com/office/drawing/2014/main" id="{A66E8B77-733D-420A-883D-A4C9427891EE}"/>
                  </a:ext>
                </a:extLst>
              </p:cNvPr>
              <p:cNvSpPr>
                <a:spLocks noRot="1" noChangeAspect="1" noMove="1" noResize="1" noEditPoints="1" noAdjustHandles="1" noChangeArrowheads="1" noChangeShapeType="1" noTextEdit="1"/>
              </p:cNvSpPr>
              <p:nvPr/>
            </p:nvSpPr>
            <p:spPr>
              <a:xfrm>
                <a:off x="4545136" y="2584909"/>
                <a:ext cx="1684820" cy="147976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95453FA7-6A18-4FC8-B5E5-A734BF502010}"/>
                  </a:ext>
                </a:extLst>
              </p:cNvPr>
              <p:cNvSpPr/>
              <p:nvPr/>
            </p:nvSpPr>
            <p:spPr>
              <a:xfrm>
                <a:off x="672074" y="4334252"/>
                <a:ext cx="613982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派生串为</a:t>
                </a:r>
                <a14:m>
                  <m:oMath xmlns:m="http://schemas.openxmlformats.org/officeDocument/2006/math">
                    <m:r>
                      <m:rPr>
                        <m:sty m:val="p"/>
                      </m:rPr>
                      <a:rPr lang="en-US" altLang="zh-CN" sz="2400" i="1" dirty="0">
                        <a:latin typeface="Cambria Math" panose="02040503050406030204" pitchFamily="18" charset="0"/>
                        <a:ea typeface="微软雅黑" panose="020B0503020204020204" pitchFamily="34" charset="-122"/>
                      </a:rPr>
                      <m:t>aa</m:t>
                    </m:r>
                    <m:r>
                      <m:rPr>
                        <m:sty m:val="p"/>
                      </m:rPr>
                      <a:rPr lang="en-US" altLang="zh-CN" sz="2400" b="0" i="0" dirty="0" smtClean="0">
                        <a:latin typeface="Cambria Math" panose="02040503050406030204" pitchFamily="18" charset="0"/>
                        <a:ea typeface="微软雅黑" panose="020B0503020204020204" pitchFamily="34" charset="-122"/>
                      </a:rPr>
                      <m:t>bbab</m:t>
                    </m:r>
                  </m:oMath>
                </a14:m>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使用填表法分析派生过程。</a:t>
                </a:r>
              </a:p>
            </p:txBody>
          </p:sp>
        </mc:Choice>
        <mc:Fallback xmlns="">
          <p:sp>
            <p:nvSpPr>
              <p:cNvPr id="15" name="矩形 14">
                <a:extLst>
                  <a:ext uri="{FF2B5EF4-FFF2-40B4-BE49-F238E27FC236}">
                    <a16:creationId xmlns:a16="http://schemas.microsoft.com/office/drawing/2014/main" id="{95453FA7-6A18-4FC8-B5E5-A734BF502010}"/>
                  </a:ext>
                </a:extLst>
              </p:cNvPr>
              <p:cNvSpPr>
                <a:spLocks noRot="1" noChangeAspect="1" noMove="1" noResize="1" noEditPoints="1" noAdjustHandles="1" noChangeArrowheads="1" noChangeShapeType="1" noTextEdit="1"/>
              </p:cNvSpPr>
              <p:nvPr/>
            </p:nvSpPr>
            <p:spPr>
              <a:xfrm>
                <a:off x="672074" y="4334252"/>
                <a:ext cx="6139822" cy="461665"/>
              </a:xfrm>
              <a:prstGeom prst="rect">
                <a:avLst/>
              </a:prstGeom>
              <a:blipFill>
                <a:blip r:embed="rId3"/>
                <a:stretch>
                  <a:fillRect l="-1490" t="-10526" r="-59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E9391D9-F053-4B08-93EC-04EB54D01A90}"/>
                  </a:ext>
                </a:extLst>
              </p:cNvPr>
              <p:cNvSpPr txBox="1"/>
              <p:nvPr/>
            </p:nvSpPr>
            <p:spPr>
              <a:xfrm>
                <a:off x="222244" y="4880763"/>
                <a:ext cx="11639468" cy="830997"/>
              </a:xfrm>
              <a:prstGeom prst="rect">
                <a:avLst/>
              </a:prstGeom>
              <a:noFill/>
            </p:spPr>
            <p:txBody>
              <a:bodyPr wrap="none" rtlCol="0">
                <a:spAutoFit/>
              </a:bodyPr>
              <a:lstStyle/>
              <a:p>
                <a:pPr marL="457200" indent="-457200">
                  <a:buAutoNum type="arabicPeriod" startAt="2"/>
                </a:pPr>
                <a:r>
                  <a:rPr lang="zh-CN" altLang="en-US" sz="2400" dirty="0">
                    <a:latin typeface="微软雅黑" panose="020B0503020204020204" pitchFamily="34" charset="-122"/>
                    <a:ea typeface="微软雅黑" panose="020B0503020204020204" pitchFamily="34" charset="-122"/>
                  </a:rPr>
                  <a:t>给出动态规划表达式</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𝑜𝑝𝑡</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𝑖</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𝑙</m:t>
                    </m:r>
                    <m:r>
                      <a:rPr lang="en-US" altLang="zh-CN" sz="2400" b="0" i="1" smtClean="0">
                        <a:latin typeface="Cambria Math" panose="02040503050406030204" pitchFamily="18" charset="0"/>
                        <a:ea typeface="微软雅黑" panose="020B0503020204020204" pitchFamily="34" charset="-122"/>
                      </a:rPr>
                      <m:t>)</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400" b="0" i="1" dirty="0" smtClean="0">
                        <a:latin typeface="Cambria Math" panose="02040503050406030204" pitchFamily="18" charset="0"/>
                        <a:ea typeface="微软雅黑" panose="020B0503020204020204" pitchFamily="34" charset="-122"/>
                      </a:rPr>
                      <m:t>𝑖</m:t>
                    </m:r>
                    <m:r>
                      <a:rPr lang="zh-CN" altLang="en-US" sz="2400" i="1" dirty="0">
                        <a:latin typeface="Cambria Math" panose="02040503050406030204" pitchFamily="18" charset="0"/>
                        <a:ea typeface="微软雅黑" panose="020B0503020204020204" pitchFamily="34" charset="-122"/>
                      </a:rPr>
                      <m:t>是</m:t>
                    </m:r>
                  </m:oMath>
                </a14:m>
                <a:r>
                  <a:rPr lang="zh-CN" altLang="en-US" sz="2400" dirty="0">
                    <a:latin typeface="微软雅黑" panose="020B0503020204020204" pitchFamily="34" charset="-122"/>
                    <a:ea typeface="微软雅黑" panose="020B0503020204020204" pitchFamily="34" charset="-122"/>
                  </a:rPr>
                  <a:t>目标串中字符的序号，</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𝑙</m:t>
                    </m:r>
                  </m:oMath>
                </a14:m>
                <a:r>
                  <a:rPr lang="zh-CN" altLang="en-US" sz="2400" dirty="0">
                    <a:latin typeface="微软雅黑" panose="020B0503020204020204" pitchFamily="34" charset="-122"/>
                    <a:ea typeface="微软雅黑" panose="020B0503020204020204" pitchFamily="34" charset="-122"/>
                  </a:rPr>
                  <a:t>是第</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𝑖</m:t>
                    </m:r>
                  </m:oMath>
                </a14:m>
                <a:r>
                  <a:rPr lang="zh-CN" altLang="en-US" sz="2400" dirty="0">
                    <a:latin typeface="微软雅黑" panose="020B0503020204020204" pitchFamily="34" charset="-122"/>
                    <a:ea typeface="微软雅黑" panose="020B0503020204020204" pitchFamily="34" charset="-122"/>
                  </a:rPr>
                  <a:t>个字符及其之后</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子串的长度。</a:t>
                </a:r>
                <a:endParaRPr lang="en-US" altLang="zh-CN" sz="24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CE9391D9-F053-4B08-93EC-04EB54D01A90}"/>
                  </a:ext>
                </a:extLst>
              </p:cNvPr>
              <p:cNvSpPr txBox="1">
                <a:spLocks noRot="1" noChangeAspect="1" noMove="1" noResize="1" noEditPoints="1" noAdjustHandles="1" noChangeArrowheads="1" noChangeShapeType="1" noTextEdit="1"/>
              </p:cNvSpPr>
              <p:nvPr/>
            </p:nvSpPr>
            <p:spPr>
              <a:xfrm>
                <a:off x="222244" y="4880763"/>
                <a:ext cx="11639468" cy="830997"/>
              </a:xfrm>
              <a:prstGeom prst="rect">
                <a:avLst/>
              </a:prstGeom>
              <a:blipFill>
                <a:blip r:embed="rId4"/>
                <a:stretch>
                  <a:fillRect l="-942" t="-11029" r="-471" b="-16176"/>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BA73670D-E5F9-4D7C-99D4-9420DE812960}"/>
              </a:ext>
            </a:extLst>
          </p:cNvPr>
          <p:cNvSpPr txBox="1"/>
          <p:nvPr/>
        </p:nvSpPr>
        <p:spPr>
          <a:xfrm>
            <a:off x="190500" y="5705380"/>
            <a:ext cx="277672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给出算法过程。</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2608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F5BE6BB8-3312-406A-80D8-BFB613D3B3C6}"/>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4D12ECF-82AD-4A11-BD22-9388ECD46970}"/>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7</a:t>
            </a:r>
            <a:endParaRPr lang="zh-CN" altLang="en-US"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2F42271-5B28-49E5-AB46-6B55E6EC8A8F}"/>
              </a:ext>
            </a:extLst>
          </p:cNvPr>
          <p:cNvSpPr txBox="1"/>
          <p:nvPr/>
        </p:nvSpPr>
        <p:spPr>
          <a:xfrm>
            <a:off x="190500" y="144460"/>
            <a:ext cx="327660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（动规）</a:t>
            </a:r>
          </a:p>
        </p:txBody>
      </p:sp>
      <p:sp>
        <p:nvSpPr>
          <p:cNvPr id="10" name="文本框 9">
            <a:extLst>
              <a:ext uri="{FF2B5EF4-FFF2-40B4-BE49-F238E27FC236}">
                <a16:creationId xmlns:a16="http://schemas.microsoft.com/office/drawing/2014/main" id="{A1CC0F78-1089-481E-8799-7A6BEC237E21}"/>
              </a:ext>
            </a:extLst>
          </p:cNvPr>
          <p:cNvSpPr txBox="1"/>
          <p:nvPr/>
        </p:nvSpPr>
        <p:spPr>
          <a:xfrm>
            <a:off x="222244" y="1013701"/>
            <a:ext cx="172354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派生过程：</a:t>
            </a:r>
          </a:p>
        </p:txBody>
      </p:sp>
      <p:pic>
        <p:nvPicPr>
          <p:cNvPr id="12" name="图片 11">
            <a:extLst>
              <a:ext uri="{FF2B5EF4-FFF2-40B4-BE49-F238E27FC236}">
                <a16:creationId xmlns:a16="http://schemas.microsoft.com/office/drawing/2014/main" id="{45BC82E2-E6AB-47CA-A729-0EAEDB2CFEBD}"/>
              </a:ext>
            </a:extLst>
          </p:cNvPr>
          <p:cNvPicPr>
            <a:picLocks noChangeAspect="1"/>
          </p:cNvPicPr>
          <p:nvPr/>
        </p:nvPicPr>
        <p:blipFill>
          <a:blip r:embed="rId3"/>
          <a:stretch>
            <a:fillRect/>
          </a:stretch>
        </p:blipFill>
        <p:spPr>
          <a:xfrm>
            <a:off x="2277610" y="1669609"/>
            <a:ext cx="9237295" cy="4372176"/>
          </a:xfrm>
          <a:prstGeom prst="rect">
            <a:avLst/>
          </a:prstGeom>
        </p:spPr>
      </p:pic>
      <p:sp>
        <p:nvSpPr>
          <p:cNvPr id="3" name="箭头: 上 2">
            <a:extLst>
              <a:ext uri="{FF2B5EF4-FFF2-40B4-BE49-F238E27FC236}">
                <a16:creationId xmlns:a16="http://schemas.microsoft.com/office/drawing/2014/main" id="{4CCAA140-2126-48BC-8824-9854F375A3A9}"/>
              </a:ext>
            </a:extLst>
          </p:cNvPr>
          <p:cNvSpPr/>
          <p:nvPr/>
        </p:nvSpPr>
        <p:spPr>
          <a:xfrm>
            <a:off x="1990150" y="2055823"/>
            <a:ext cx="460353" cy="33044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2C3646F-7549-46F3-8D88-CC7BE05271AC}"/>
              </a:ext>
            </a:extLst>
          </p:cNvPr>
          <p:cNvSpPr/>
          <p:nvPr/>
        </p:nvSpPr>
        <p:spPr>
          <a:xfrm>
            <a:off x="10565551" y="6266224"/>
            <a:ext cx="1348446" cy="369332"/>
          </a:xfrm>
          <a:prstGeom prst="rect">
            <a:avLst/>
          </a:prstGeom>
        </p:spPr>
        <p:txBody>
          <a:bodyPr wrap="none">
            <a:spAutoFit/>
          </a:bodyPr>
          <a:lstStyle/>
          <a:p>
            <a:pPr lvl="0">
              <a:defRPr/>
            </a:pPr>
            <a:r>
              <a:rPr lang="en-US" altLang="zh-CN" dirty="0"/>
              <a:t>——by</a:t>
            </a:r>
            <a:r>
              <a:rPr lang="zh-CN" altLang="en-US" dirty="0"/>
              <a:t>李涵</a:t>
            </a:r>
          </a:p>
        </p:txBody>
      </p:sp>
    </p:spTree>
    <p:extLst>
      <p:ext uri="{BB962C8B-B14F-4D97-AF65-F5344CB8AC3E}">
        <p14:creationId xmlns:p14="http://schemas.microsoft.com/office/powerpoint/2010/main" val="2475683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9DEE62BB-A417-45CF-A202-7BD674F05790}"/>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23DE9A2-6D9F-4CB2-AF77-68BF0823629F}"/>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7</a:t>
            </a:r>
            <a:endParaRPr lang="zh-CN" altLang="en-US"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9217B26-CDD6-4A0D-B067-0B02858492D0}"/>
              </a:ext>
            </a:extLst>
          </p:cNvPr>
          <p:cNvSpPr txBox="1"/>
          <p:nvPr/>
        </p:nvSpPr>
        <p:spPr>
          <a:xfrm>
            <a:off x="190500" y="144460"/>
            <a:ext cx="327660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（动规）</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7406828-34A0-4EC1-B209-5247714A18F9}"/>
                  </a:ext>
                </a:extLst>
              </p:cNvPr>
              <p:cNvSpPr/>
              <p:nvPr/>
            </p:nvSpPr>
            <p:spPr>
              <a:xfrm>
                <a:off x="226937" y="1000036"/>
                <a:ext cx="11641213"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给出函数</a:t>
                </a:r>
                <a14:m>
                  <m:oMath xmlns:m="http://schemas.openxmlformats.org/officeDocument/2006/math">
                    <m:r>
                      <a:rPr lang="en-US" altLang="zh-CN" sz="2400" dirty="0">
                        <a:latin typeface="Cambria Math" panose="02040503050406030204" pitchFamily="18" charset="0"/>
                        <a:ea typeface="微软雅黑" panose="020B0503020204020204" pitchFamily="34" charset="-122"/>
                      </a:rPr>
                      <m:t>𝑠𝑜𝑢𝑟𝑐𝑒</m:t>
                    </m:r>
                    <m:r>
                      <a:rPr lang="en-US" altLang="zh-CN" sz="2400" dirty="0">
                        <a:latin typeface="Cambria Math" panose="02040503050406030204" pitchFamily="18" charset="0"/>
                        <a:ea typeface="微软雅黑" panose="020B0503020204020204" pitchFamily="34" charset="-122"/>
                      </a:rPr>
                      <m:t>(</m:t>
                    </m:r>
                    <m:r>
                      <a:rPr lang="en-US" altLang="zh-CN" sz="2400" dirty="0">
                        <a:latin typeface="Cambria Math" panose="02040503050406030204" pitchFamily="18" charset="0"/>
                        <a:ea typeface="微软雅黑" panose="020B0503020204020204" pitchFamily="34" charset="-122"/>
                      </a:rPr>
                      <m:t>𝑠</m:t>
                    </m:r>
                    <m:r>
                      <a:rPr lang="en-US" altLang="zh-CN" sz="2400" dirty="0">
                        <a:latin typeface="Cambria Math" panose="02040503050406030204" pitchFamily="18"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dirty="0">
                        <a:latin typeface="Cambria Math" panose="02040503050406030204" pitchFamily="18" charset="0"/>
                        <a:ea typeface="微软雅黑" panose="020B0503020204020204" pitchFamily="34" charset="-122"/>
                      </a:rPr>
                      <m:t>𝑠</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为一个字符或字符的集合，函数返回</a:t>
                </a:r>
                <a14:m>
                  <m:oMath xmlns:m="http://schemas.openxmlformats.org/officeDocument/2006/math">
                    <m:r>
                      <a:rPr lang="en-US" altLang="zh-CN" sz="2400" dirty="0">
                        <a:latin typeface="Cambria Math" panose="02040503050406030204" pitchFamily="18" charset="0"/>
                        <a:ea typeface="微软雅黑" panose="020B0503020204020204" pitchFamily="34" charset="-122"/>
                      </a:rPr>
                      <m:t>𝑠</m:t>
                    </m:r>
                  </m:oMath>
                </a14:m>
                <a:r>
                  <a:rPr lang="zh-CN" altLang="en-US" sz="2400" dirty="0">
                    <a:latin typeface="微软雅黑" panose="020B0503020204020204" pitchFamily="34" charset="-122"/>
                    <a:ea typeface="微软雅黑" panose="020B0503020204020204" pitchFamily="34" charset="-122"/>
                  </a:rPr>
                  <a:t>在单一规则下派生源头的集合。则动态规划表达式为： </a:t>
                </a:r>
              </a:p>
            </p:txBody>
          </p:sp>
        </mc:Choice>
        <mc:Fallback xmlns="">
          <p:sp>
            <p:nvSpPr>
              <p:cNvPr id="2" name="矩形 1">
                <a:extLst>
                  <a:ext uri="{FF2B5EF4-FFF2-40B4-BE49-F238E27FC236}">
                    <a16:creationId xmlns:a16="http://schemas.microsoft.com/office/drawing/2014/main" id="{27406828-34A0-4EC1-B209-5247714A18F9}"/>
                  </a:ext>
                </a:extLst>
              </p:cNvPr>
              <p:cNvSpPr>
                <a:spLocks noRot="1" noChangeAspect="1" noMove="1" noResize="1" noEditPoints="1" noAdjustHandles="1" noChangeArrowheads="1" noChangeShapeType="1" noTextEdit="1"/>
              </p:cNvSpPr>
              <p:nvPr/>
            </p:nvSpPr>
            <p:spPr>
              <a:xfrm>
                <a:off x="226937" y="1000036"/>
                <a:ext cx="11641213" cy="830997"/>
              </a:xfrm>
              <a:prstGeom prst="rect">
                <a:avLst/>
              </a:prstGeom>
              <a:blipFill>
                <a:blip r:embed="rId3"/>
                <a:stretch>
                  <a:fillRect l="-785" t="-5882" b="-1617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C127127-8190-49A5-ADDA-8F6012FECB01}"/>
              </a:ext>
            </a:extLst>
          </p:cNvPr>
          <p:cNvPicPr>
            <a:picLocks noChangeAspect="1"/>
          </p:cNvPicPr>
          <p:nvPr/>
        </p:nvPicPr>
        <p:blipFill>
          <a:blip r:embed="rId4"/>
          <a:stretch>
            <a:fillRect/>
          </a:stretch>
        </p:blipFill>
        <p:spPr>
          <a:xfrm>
            <a:off x="1555550" y="2672135"/>
            <a:ext cx="9601993" cy="1647615"/>
          </a:xfrm>
          <a:prstGeom prst="rect">
            <a:avLst/>
          </a:prstGeom>
        </p:spPr>
      </p:pic>
      <p:sp>
        <p:nvSpPr>
          <p:cNvPr id="10" name="矩形 9">
            <a:extLst>
              <a:ext uri="{FF2B5EF4-FFF2-40B4-BE49-F238E27FC236}">
                <a16:creationId xmlns:a16="http://schemas.microsoft.com/office/drawing/2014/main" id="{5A97CDC5-C1E4-464A-882A-A93B80086DCF}"/>
              </a:ext>
            </a:extLst>
          </p:cNvPr>
          <p:cNvSpPr/>
          <p:nvPr/>
        </p:nvSpPr>
        <p:spPr>
          <a:xfrm>
            <a:off x="10565551" y="6266224"/>
            <a:ext cx="1348446" cy="369332"/>
          </a:xfrm>
          <a:prstGeom prst="rect">
            <a:avLst/>
          </a:prstGeom>
        </p:spPr>
        <p:txBody>
          <a:bodyPr wrap="none">
            <a:spAutoFit/>
          </a:bodyPr>
          <a:lstStyle/>
          <a:p>
            <a:pPr lvl="0">
              <a:defRPr/>
            </a:pPr>
            <a:r>
              <a:rPr lang="en-US" altLang="zh-CN" dirty="0"/>
              <a:t>——by</a:t>
            </a:r>
            <a:r>
              <a:rPr lang="zh-CN" altLang="en-US" dirty="0"/>
              <a:t>李涵</a:t>
            </a:r>
          </a:p>
        </p:txBody>
      </p:sp>
    </p:spTree>
    <p:extLst>
      <p:ext uri="{BB962C8B-B14F-4D97-AF65-F5344CB8AC3E}">
        <p14:creationId xmlns:p14="http://schemas.microsoft.com/office/powerpoint/2010/main" val="2303556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410175" y="106064"/>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1</a:t>
            </a:r>
            <a:endParaRPr lang="zh-CN" altLang="en-US" sz="28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3DC5484-0EB3-4E30-8CF9-B2757B32320A}"/>
              </a:ext>
            </a:extLst>
          </p:cNvPr>
          <p:cNvSpPr txBox="1"/>
          <p:nvPr/>
        </p:nvSpPr>
        <p:spPr>
          <a:xfrm>
            <a:off x="140051" y="142039"/>
            <a:ext cx="471289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Problem2</a:t>
            </a:r>
            <a:r>
              <a:rPr lang="zh-CN" altLang="en-US" sz="2800" dirty="0">
                <a:latin typeface="微软雅黑" panose="020B0503020204020204" pitchFamily="34" charset="-122"/>
                <a:ea typeface="微软雅黑" panose="020B0503020204020204" pitchFamily="34" charset="-122"/>
              </a:rPr>
              <a:t>（算法渐近分析）</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1716730-F60A-4F06-8E8C-7CA8EF1DD528}"/>
                  </a:ext>
                </a:extLst>
              </p:cNvPr>
              <p:cNvSpPr txBox="1"/>
              <p:nvPr/>
            </p:nvSpPr>
            <p:spPr>
              <a:xfrm>
                <a:off x="140051" y="924551"/>
                <a:ext cx="1158949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选用你认为最合理的方法证明</a:t>
                </a:r>
                <a14:m>
                  <m:oMath xmlns:m="http://schemas.openxmlformats.org/officeDocument/2006/math">
                    <m:r>
                      <a:rPr lang="en-US" altLang="zh-CN" sz="2800" b="0" i="1" smtClean="0">
                        <a:latin typeface="Cambria Math" panose="02040503050406030204" pitchFamily="18" charset="0"/>
                        <a:ea typeface="微软雅黑" panose="020B0503020204020204" pitchFamily="34" charset="-122"/>
                      </a:rPr>
                      <m:t>𝑓</m:t>
                    </m:r>
                    <m:r>
                      <a:rPr lang="en-US" altLang="zh-CN" sz="2800" b="0" i="1" smtClean="0">
                        <a:latin typeface="Cambria Math" panose="02040503050406030204" pitchFamily="18" charset="0"/>
                        <a:ea typeface="微软雅黑" panose="020B0503020204020204" pitchFamily="34" charset="-122"/>
                      </a:rPr>
                      <m:t>(</m:t>
                    </m:r>
                    <m:r>
                      <a:rPr lang="en-US" altLang="zh-CN" sz="2800" b="0" i="1" smtClean="0">
                        <a:latin typeface="Cambria Math" panose="02040503050406030204" pitchFamily="18" charset="0"/>
                        <a:ea typeface="微软雅黑" panose="020B0503020204020204" pitchFamily="34" charset="-122"/>
                      </a:rPr>
                      <m:t>𝑛</m:t>
                    </m:r>
                    <m:r>
                      <a:rPr lang="en-US" altLang="zh-CN" sz="2800" b="0" i="1" smtClean="0">
                        <a:latin typeface="Cambria Math" panose="02040503050406030204" pitchFamily="18" charset="0"/>
                        <a:ea typeface="微软雅黑" panose="020B0503020204020204" pitchFamily="34" charset="-122"/>
                      </a:rPr>
                      <m:t>)≠</m:t>
                    </m:r>
                    <m:r>
                      <m:rPr>
                        <m:sty m:val="p"/>
                      </m:rPr>
                      <a:rPr lang="el-GR" altLang="zh-CN" sz="2800" b="0" i="1" smtClean="0">
                        <a:latin typeface="Cambria Math" panose="02040503050406030204" pitchFamily="18" charset="0"/>
                        <a:ea typeface="Cambria Math" panose="02040503050406030204" pitchFamily="18" charset="0"/>
                      </a:rPr>
                      <m:t>Ω</m:t>
                    </m:r>
                    <m:r>
                      <a:rPr lang="en-US" altLang="zh-CN" sz="2800" b="0" i="1" smtClean="0">
                        <a:latin typeface="Cambria Math" panose="02040503050406030204" pitchFamily="18" charset="0"/>
                        <a:ea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𝑛</m:t>
                        </m:r>
                      </m:e>
                      <m:sup>
                        <m:r>
                          <a:rPr lang="en-US" altLang="zh-CN" sz="2800" b="0" i="1" smtClean="0">
                            <a:latin typeface="Cambria Math" panose="02040503050406030204" pitchFamily="18" charset="0"/>
                            <a:ea typeface="Cambria Math" panose="02040503050406030204" pitchFamily="18" charset="0"/>
                          </a:rPr>
                          <m:t>3</m:t>
                        </m:r>
                      </m:sup>
                    </m:sSup>
                    <m:r>
                      <a:rPr lang="en-US" altLang="zh-CN" sz="2800" b="0" i="1" smtClean="0">
                        <a:latin typeface="Cambria Math" panose="02040503050406030204" pitchFamily="18" charset="0"/>
                        <a:ea typeface="Cambria Math" panose="02040503050406030204" pitchFamily="18" charset="0"/>
                      </a:rPr>
                      <m:t>)</m:t>
                    </m:r>
                  </m:oMath>
                </a14:m>
                <a:r>
                  <a:rPr lang="zh-CN" altLang="en-US" sz="28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800" b="0" i="1" smtClean="0">
                        <a:latin typeface="Cambria Math" panose="02040503050406030204" pitchFamily="18" charset="0"/>
                        <a:ea typeface="微软雅黑" panose="020B0503020204020204" pitchFamily="34" charset="-122"/>
                      </a:rPr>
                      <m:t>𝑓</m:t>
                    </m:r>
                    <m:d>
                      <m:dPr>
                        <m:ctrlPr>
                          <a:rPr lang="en-US" altLang="zh-CN" sz="2800" b="0" i="1" smtClean="0">
                            <a:latin typeface="Cambria Math" panose="02040503050406030204" pitchFamily="18" charset="0"/>
                            <a:ea typeface="微软雅黑" panose="020B0503020204020204" pitchFamily="34" charset="-122"/>
                          </a:rPr>
                        </m:ctrlPr>
                      </m:dPr>
                      <m:e>
                        <m:r>
                          <a:rPr lang="en-US" altLang="zh-CN" sz="2800" b="0" i="1" smtClean="0">
                            <a:latin typeface="Cambria Math" panose="02040503050406030204" pitchFamily="18" charset="0"/>
                            <a:ea typeface="微软雅黑" panose="020B0503020204020204" pitchFamily="34" charset="-122"/>
                          </a:rPr>
                          <m:t>𝑛</m:t>
                        </m:r>
                      </m:e>
                    </m:d>
                    <m:r>
                      <a:rPr lang="en-US" altLang="zh-CN" sz="2800" b="0" i="1" smtClean="0">
                        <a:latin typeface="Cambria Math" panose="02040503050406030204" pitchFamily="18" charset="0"/>
                        <a:ea typeface="微软雅黑" panose="020B0503020204020204" pitchFamily="34" charset="-122"/>
                      </a:rPr>
                      <m:t>=2</m:t>
                    </m:r>
                    <m:sSup>
                      <m:sSupPr>
                        <m:ctrlPr>
                          <a:rPr lang="en-US" altLang="zh-CN" sz="2800" b="0" i="1" smtClean="0">
                            <a:latin typeface="Cambria Math" panose="02040503050406030204" pitchFamily="18" charset="0"/>
                            <a:ea typeface="微软雅黑" panose="020B0503020204020204" pitchFamily="34" charset="-122"/>
                          </a:rPr>
                        </m:ctrlPr>
                      </m:sSupPr>
                      <m:e>
                        <m:r>
                          <a:rPr lang="en-US" altLang="zh-CN" sz="2800" b="0" i="1" smtClean="0">
                            <a:latin typeface="Cambria Math" panose="02040503050406030204" pitchFamily="18" charset="0"/>
                            <a:ea typeface="微软雅黑" panose="020B0503020204020204" pitchFamily="34" charset="-122"/>
                          </a:rPr>
                          <m:t>𝑛</m:t>
                        </m:r>
                      </m:e>
                      <m:sup>
                        <m:r>
                          <a:rPr lang="en-US" altLang="zh-CN" sz="2800" b="0" i="1" smtClean="0">
                            <a:latin typeface="Cambria Math" panose="02040503050406030204" pitchFamily="18" charset="0"/>
                            <a:ea typeface="微软雅黑" panose="020B0503020204020204" pitchFamily="34" charset="-122"/>
                          </a:rPr>
                          <m:t>2</m:t>
                        </m:r>
                      </m:sup>
                    </m:sSup>
                    <m:r>
                      <a:rPr lang="en-US" altLang="zh-CN" sz="2800" b="0" i="1" smtClean="0">
                        <a:latin typeface="Cambria Math" panose="02040503050406030204" pitchFamily="18" charset="0"/>
                        <a:ea typeface="微软雅黑" panose="020B0503020204020204" pitchFamily="34" charset="-122"/>
                      </a:rPr>
                      <m:t>+6</m:t>
                    </m:r>
                    <m:r>
                      <a:rPr lang="en-US" altLang="zh-CN" sz="2800" b="0" i="1" smtClean="0">
                        <a:latin typeface="Cambria Math" panose="02040503050406030204" pitchFamily="18" charset="0"/>
                        <a:ea typeface="微软雅黑" panose="020B0503020204020204" pitchFamily="34" charset="-122"/>
                      </a:rPr>
                      <m:t>𝑛</m:t>
                    </m:r>
                    <m:r>
                      <a:rPr lang="en-US" altLang="zh-CN" sz="2800" b="0" i="1" smtClean="0">
                        <a:latin typeface="Cambria Math" panose="02040503050406030204" pitchFamily="18" charset="0"/>
                        <a:ea typeface="微软雅黑" panose="020B0503020204020204" pitchFamily="34" charset="-122"/>
                      </a:rPr>
                      <m:t>+5</m:t>
                    </m:r>
                  </m:oMath>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B1716730-F60A-4F06-8E8C-7CA8EF1DD528}"/>
                  </a:ext>
                </a:extLst>
              </p:cNvPr>
              <p:cNvSpPr txBox="1">
                <a:spLocks noRot="1" noChangeAspect="1" noMove="1" noResize="1" noEditPoints="1" noAdjustHandles="1" noChangeArrowheads="1" noChangeShapeType="1" noTextEdit="1"/>
              </p:cNvSpPr>
              <p:nvPr/>
            </p:nvSpPr>
            <p:spPr>
              <a:xfrm>
                <a:off x="140051" y="924551"/>
                <a:ext cx="11589494" cy="523220"/>
              </a:xfrm>
              <a:prstGeom prst="rect">
                <a:avLst/>
              </a:prstGeom>
              <a:blipFill>
                <a:blip r:embed="rId2"/>
                <a:stretch>
                  <a:fillRect l="-1105" t="-12941" b="-3294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E01A0040-7D02-4829-9CC9-8DB9DA20F15C}"/>
              </a:ext>
            </a:extLst>
          </p:cNvPr>
          <p:cNvPicPr>
            <a:picLocks noChangeAspect="1"/>
          </p:cNvPicPr>
          <p:nvPr/>
        </p:nvPicPr>
        <p:blipFill>
          <a:blip r:embed="rId3"/>
          <a:stretch>
            <a:fillRect/>
          </a:stretch>
        </p:blipFill>
        <p:spPr>
          <a:xfrm>
            <a:off x="190500" y="1603971"/>
            <a:ext cx="10372397" cy="4428751"/>
          </a:xfrm>
          <a:prstGeom prst="rect">
            <a:avLst/>
          </a:prstGeom>
        </p:spPr>
      </p:pic>
      <p:sp>
        <p:nvSpPr>
          <p:cNvPr id="9" name="文本框 8">
            <a:extLst>
              <a:ext uri="{FF2B5EF4-FFF2-40B4-BE49-F238E27FC236}">
                <a16:creationId xmlns:a16="http://schemas.microsoft.com/office/drawing/2014/main" id="{37967754-00B5-4DE3-9DDA-1F3B490C8572}"/>
              </a:ext>
            </a:extLst>
          </p:cNvPr>
          <p:cNvSpPr txBox="1"/>
          <p:nvPr/>
        </p:nvSpPr>
        <p:spPr>
          <a:xfrm>
            <a:off x="10140594" y="5904984"/>
            <a:ext cx="1639400" cy="369332"/>
          </a:xfrm>
          <a:prstGeom prst="rect">
            <a:avLst/>
          </a:prstGeom>
          <a:noFill/>
        </p:spPr>
        <p:txBody>
          <a:bodyPr wrap="square" rtlCol="0">
            <a:spAutoFit/>
          </a:bodyPr>
          <a:lstStyle/>
          <a:p>
            <a:r>
              <a:rPr lang="en-US" altLang="zh-CN" dirty="0"/>
              <a:t>——by</a:t>
            </a:r>
            <a:r>
              <a:rPr lang="zh-CN" altLang="en-US" dirty="0"/>
              <a:t>李恒庄</a:t>
            </a:r>
          </a:p>
        </p:txBody>
      </p:sp>
    </p:spTree>
    <p:extLst>
      <p:ext uri="{BB962C8B-B14F-4D97-AF65-F5344CB8AC3E}">
        <p14:creationId xmlns:p14="http://schemas.microsoft.com/office/powerpoint/2010/main" val="1549761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B0CA90BB-174B-446A-ABD9-B50720900256}"/>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504AE6F-79A7-44EC-8395-F7096C321908}"/>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8</a:t>
            </a:r>
            <a:endParaRPr lang="zh-CN" altLang="en-US" sz="28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88C0724-D8CC-4400-BD51-454E90376A29}"/>
              </a:ext>
            </a:extLst>
          </p:cNvPr>
          <p:cNvSpPr txBox="1"/>
          <p:nvPr/>
        </p:nvSpPr>
        <p:spPr>
          <a:xfrm>
            <a:off x="190500" y="144460"/>
            <a:ext cx="3635675"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（网络流）</a:t>
            </a:r>
          </a:p>
        </p:txBody>
      </p:sp>
      <p:pic>
        <p:nvPicPr>
          <p:cNvPr id="8" name="图片 7">
            <a:extLst>
              <a:ext uri="{FF2B5EF4-FFF2-40B4-BE49-F238E27FC236}">
                <a16:creationId xmlns:a16="http://schemas.microsoft.com/office/drawing/2014/main" id="{FAE98D52-EA2C-415B-8EF2-579E96DADA7C}"/>
              </a:ext>
            </a:extLst>
          </p:cNvPr>
          <p:cNvPicPr>
            <a:picLocks noChangeAspect="1"/>
          </p:cNvPicPr>
          <p:nvPr/>
        </p:nvPicPr>
        <p:blipFill>
          <a:blip r:embed="rId2"/>
          <a:stretch>
            <a:fillRect/>
          </a:stretch>
        </p:blipFill>
        <p:spPr>
          <a:xfrm>
            <a:off x="3714201" y="3429000"/>
            <a:ext cx="4340879" cy="2363367"/>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E3AE270-BCED-4236-8BC2-EB6A991CD6F2}"/>
                  </a:ext>
                </a:extLst>
              </p:cNvPr>
              <p:cNvSpPr/>
              <p:nvPr/>
            </p:nvSpPr>
            <p:spPr>
              <a:xfrm>
                <a:off x="241737" y="858692"/>
                <a:ext cx="11424746" cy="2378408"/>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Ford-Fulkerson </a:t>
                </a:r>
                <a:r>
                  <a:rPr lang="zh-CN" altLang="en-US" sz="2400" dirty="0">
                    <a:latin typeface="微软雅黑" panose="020B0503020204020204" pitchFamily="34" charset="-122"/>
                    <a:ea typeface="微软雅黑" panose="020B0503020204020204" pitchFamily="34" charset="-122"/>
                  </a:rPr>
                  <a:t>算法在边容量为无理数时可能不停机。以图</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为例，</a:t>
                </a:r>
                <a14:m>
                  <m:oMath xmlns:m="http://schemas.openxmlformats.org/officeDocument/2006/math">
                    <m:r>
                      <a:rPr lang="zh-CN" altLang="en-US" sz="2400" dirty="0">
                        <a:latin typeface="Cambria Math" panose="02040503050406030204" pitchFamily="18" charset="0"/>
                        <a:ea typeface="微软雅黑" panose="020B0503020204020204" pitchFamily="34" charset="-122"/>
                      </a:rPr>
                      <m:t>𝑟</m:t>
                    </m:r>
                    <m:r>
                      <a:rPr lang="en-US" altLang="zh-CN" sz="2400" dirty="0">
                        <a:latin typeface="Cambria Math" panose="02040503050406030204" pitchFamily="18" charset="0"/>
                        <a:ea typeface="微软雅黑" panose="020B0503020204020204" pitchFamily="34" charset="-122"/>
                      </a:rPr>
                      <m:t>=</m:t>
                    </m:r>
                    <m:f>
                      <m:fPr>
                        <m:ctrlPr>
                          <a:rPr lang="en-US" altLang="zh-CN" sz="2400" i="1" dirty="0">
                            <a:latin typeface="Cambria Math" panose="02040503050406030204" pitchFamily="18" charset="0"/>
                            <a:ea typeface="微软雅黑" panose="020B0503020204020204" pitchFamily="34" charset="-122"/>
                          </a:rPr>
                        </m:ctrlPr>
                      </m:fPr>
                      <m:num>
                        <m:r>
                          <a:rPr lang="en-US" altLang="zh-CN" sz="2400" dirty="0">
                            <a:latin typeface="Cambria Math" panose="02040503050406030204" pitchFamily="18" charset="0"/>
                            <a:ea typeface="微软雅黑" panose="020B0503020204020204" pitchFamily="34" charset="-122"/>
                          </a:rPr>
                          <m:t>1</m:t>
                        </m:r>
                      </m:num>
                      <m:den>
                        <m:r>
                          <a:rPr lang="en-US" altLang="zh-CN" sz="2400" dirty="0">
                            <a:latin typeface="Cambria Math" panose="02040503050406030204" pitchFamily="18" charset="0"/>
                            <a:ea typeface="微软雅黑" panose="020B0503020204020204" pitchFamily="34" charset="-122"/>
                          </a:rPr>
                          <m:t>2</m:t>
                        </m:r>
                      </m:den>
                    </m:f>
                    <m:r>
                      <a:rPr lang="en-US" altLang="zh-CN" sz="2400" dirty="0">
                        <a:latin typeface="Cambria Math" panose="02040503050406030204" pitchFamily="18" charset="0"/>
                        <a:ea typeface="微软雅黑" panose="020B0503020204020204" pitchFamily="34" charset="-122"/>
                      </a:rPr>
                      <m:t>(</m:t>
                    </m:r>
                    <m:rad>
                      <m:radPr>
                        <m:degHide m:val="on"/>
                        <m:ctrlPr>
                          <a:rPr lang="en-US" altLang="zh-CN" sz="2400" i="1" dirty="0">
                            <a:latin typeface="Cambria Math" panose="02040503050406030204" pitchFamily="18" charset="0"/>
                            <a:ea typeface="微软雅黑" panose="020B0503020204020204" pitchFamily="34" charset="-122"/>
                          </a:rPr>
                        </m:ctrlPr>
                      </m:radPr>
                      <m:deg/>
                      <m:e>
                        <m:r>
                          <a:rPr lang="en-US" altLang="zh-CN" sz="2400" dirty="0">
                            <a:latin typeface="Cambria Math" panose="02040503050406030204" pitchFamily="18" charset="0"/>
                            <a:ea typeface="微软雅黑" panose="020B0503020204020204" pitchFamily="34" charset="-122"/>
                          </a:rPr>
                          <m:t>5</m:t>
                        </m:r>
                      </m:e>
                    </m:rad>
                    <m:r>
                      <a:rPr lang="en-US" altLang="zh-CN" sz="2400" dirty="0">
                        <a:latin typeface="Cambria Math" panose="02040503050406030204" pitchFamily="18" charset="0"/>
                        <a:ea typeface="微软雅黑" panose="020B0503020204020204" pitchFamily="34" charset="-122"/>
                      </a:rPr>
                      <m:t>−1)</m:t>
                    </m:r>
                  </m:oMath>
                </a14:m>
                <a:r>
                  <a:rPr lang="zh-CN" altLang="en-US" sz="2400" dirty="0">
                    <a:latin typeface="微软雅黑" panose="020B0503020204020204" pitchFamily="34" charset="-122"/>
                    <a:ea typeface="微软雅黑" panose="020B0503020204020204" pitchFamily="34" charset="-122"/>
                  </a:rPr>
                  <a:t>，其他边容量无穷大，则 </a:t>
                </a:r>
                <a:r>
                  <a:rPr lang="en-US" altLang="zh-CN" sz="2400" dirty="0">
                    <a:latin typeface="微软雅黑" panose="020B0503020204020204" pitchFamily="34" charset="-122"/>
                    <a:ea typeface="微软雅黑" panose="020B0503020204020204" pitchFamily="34" charset="-122"/>
                  </a:rPr>
                  <a:t>FF </a:t>
                </a:r>
                <a:r>
                  <a:rPr lang="zh-CN" altLang="en-US" sz="2400" dirty="0">
                    <a:latin typeface="微软雅黑" panose="020B0503020204020204" pitchFamily="34" charset="-122"/>
                    <a:ea typeface="微软雅黑" panose="020B0503020204020204" pitchFamily="34" charset="-122"/>
                  </a:rPr>
                  <a:t>算法可能不停机。</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给出算法不停机的执行过程，要求写出前 </a:t>
                </a: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步并画出每一步的残差图 </a:t>
                </a:r>
                <a:br>
                  <a:rPr lang="zh-CN" altLang="en-US" sz="2400" dirty="0">
                    <a:latin typeface="微软雅黑" panose="020B0503020204020204" pitchFamily="34" charset="-122"/>
                    <a:ea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Ford-Fulkerson </a:t>
                </a:r>
                <a:r>
                  <a:rPr lang="zh-CN" altLang="en-US" sz="2400" dirty="0">
                    <a:latin typeface="微软雅黑" panose="020B0503020204020204" pitchFamily="34" charset="-122"/>
                    <a:ea typeface="微软雅黑" panose="020B0503020204020204" pitchFamily="34" charset="-122"/>
                  </a:rPr>
                  <a:t>算法是否存在极限不等于最大流的情况？若存在，在图 </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的基础上进行改动，并加以说明；若不存在，说明理由。 </a:t>
                </a:r>
                <a:br>
                  <a:rPr lang="zh-CN" altLang="en-US" dirty="0"/>
                </a:br>
                <a:endParaRPr lang="zh-CN" altLang="en-US" dirty="0"/>
              </a:p>
            </p:txBody>
          </p:sp>
        </mc:Choice>
        <mc:Fallback xmlns="">
          <p:sp>
            <p:nvSpPr>
              <p:cNvPr id="9" name="矩形 8">
                <a:extLst>
                  <a:ext uri="{FF2B5EF4-FFF2-40B4-BE49-F238E27FC236}">
                    <a16:creationId xmlns:a16="http://schemas.microsoft.com/office/drawing/2014/main" id="{FE3AE270-BCED-4236-8BC2-EB6A991CD6F2}"/>
                  </a:ext>
                </a:extLst>
              </p:cNvPr>
              <p:cNvSpPr>
                <a:spLocks noRot="1" noChangeAspect="1" noMove="1" noResize="1" noEditPoints="1" noAdjustHandles="1" noChangeArrowheads="1" noChangeShapeType="1" noTextEdit="1"/>
              </p:cNvSpPr>
              <p:nvPr/>
            </p:nvSpPr>
            <p:spPr>
              <a:xfrm>
                <a:off x="241737" y="858692"/>
                <a:ext cx="11424746" cy="2378408"/>
              </a:xfrm>
              <a:prstGeom prst="rect">
                <a:avLst/>
              </a:prstGeom>
              <a:blipFill>
                <a:blip r:embed="rId3"/>
                <a:stretch>
                  <a:fillRect l="-854" r="-3469"/>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5545564-7406-4216-ABED-42A61D3088EA}"/>
              </a:ext>
            </a:extLst>
          </p:cNvPr>
          <p:cNvSpPr txBox="1"/>
          <p:nvPr/>
        </p:nvSpPr>
        <p:spPr>
          <a:xfrm>
            <a:off x="4546775" y="6067640"/>
            <a:ext cx="2675732" cy="369332"/>
          </a:xfrm>
          <a:prstGeom prst="rect">
            <a:avLst/>
          </a:prstGeom>
          <a:noFill/>
        </p:spPr>
        <p:txBody>
          <a:bodyPr wrap="none" rtlCol="0">
            <a:spAutoFit/>
          </a:bodyPr>
          <a:lstStyle/>
          <a:p>
            <a:r>
              <a:rPr lang="zh-CN" altLang="en-US" dirty="0"/>
              <a:t>图 </a:t>
            </a:r>
            <a:r>
              <a:rPr lang="en-US" altLang="zh-CN" dirty="0"/>
              <a:t>1: FF </a:t>
            </a:r>
            <a:r>
              <a:rPr lang="zh-CN" altLang="en-US" dirty="0"/>
              <a:t>算法不停机示例 </a:t>
            </a:r>
          </a:p>
        </p:txBody>
      </p:sp>
    </p:spTree>
    <p:extLst>
      <p:ext uri="{BB962C8B-B14F-4D97-AF65-F5344CB8AC3E}">
        <p14:creationId xmlns:p14="http://schemas.microsoft.com/office/powerpoint/2010/main" val="3830591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C5F5694-28FB-439A-BAF3-DC9329FE9429}"/>
              </a:ext>
            </a:extLst>
          </p:cNvPr>
          <p:cNvPicPr>
            <a:picLocks noChangeAspect="1"/>
          </p:cNvPicPr>
          <p:nvPr/>
        </p:nvPicPr>
        <p:blipFill>
          <a:blip r:embed="rId3"/>
          <a:stretch>
            <a:fillRect/>
          </a:stretch>
        </p:blipFill>
        <p:spPr>
          <a:xfrm>
            <a:off x="141425" y="2436388"/>
            <a:ext cx="6054878" cy="3555897"/>
          </a:xfrm>
          <a:prstGeom prst="rect">
            <a:avLst/>
          </a:prstGeom>
        </p:spPr>
      </p:pic>
      <p:sp>
        <p:nvSpPr>
          <p:cNvPr id="11" name="文本框 10">
            <a:extLst>
              <a:ext uri="{FF2B5EF4-FFF2-40B4-BE49-F238E27FC236}">
                <a16:creationId xmlns:a16="http://schemas.microsoft.com/office/drawing/2014/main" id="{6DCAB996-BF5E-4C42-A5FB-8DFC4CD9C2AE}"/>
              </a:ext>
            </a:extLst>
          </p:cNvPr>
          <p:cNvSpPr txBox="1"/>
          <p:nvPr/>
        </p:nvSpPr>
        <p:spPr>
          <a:xfrm>
            <a:off x="744979" y="865715"/>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第一步</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97E7743-B2E5-4690-8572-AAD2405E3390}"/>
                  </a:ext>
                </a:extLst>
              </p:cNvPr>
              <p:cNvSpPr txBox="1"/>
              <p:nvPr/>
            </p:nvSpPr>
            <p:spPr>
              <a:xfrm>
                <a:off x="744979" y="1573708"/>
                <a:ext cx="3076227"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增广路径：</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𝑠</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𝑎</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𝑑</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𝑡</m:t>
                    </m:r>
                  </m:oMath>
                </a14:m>
                <a:endParaRPr lang="en-US" altLang="zh-CN" sz="20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=1</m:t>
                      </m:r>
                    </m:oMath>
                  </m:oMathPara>
                </a14:m>
                <a:endParaRPr lang="en-US" altLang="zh-CN" sz="20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r>
                        <a:rPr lang="en-US" altLang="zh-CN" sz="2000" b="0" i="1" smtClean="0">
                          <a:latin typeface="Cambria Math" panose="02040503050406030204" pitchFamily="18" charset="0"/>
                          <a:ea typeface="微软雅黑" panose="020B0503020204020204" pitchFamily="34" charset="-122"/>
                        </a:rPr>
                        <m:t>=1</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D97E7743-B2E5-4690-8572-AAD2405E3390}"/>
                  </a:ext>
                </a:extLst>
              </p:cNvPr>
              <p:cNvSpPr txBox="1">
                <a:spLocks noRot="1" noChangeAspect="1" noMove="1" noResize="1" noEditPoints="1" noAdjustHandles="1" noChangeArrowheads="1" noChangeShapeType="1" noTextEdit="1"/>
              </p:cNvSpPr>
              <p:nvPr/>
            </p:nvSpPr>
            <p:spPr>
              <a:xfrm>
                <a:off x="744979" y="1573708"/>
                <a:ext cx="3076227" cy="1015663"/>
              </a:xfrm>
              <a:prstGeom prst="rect">
                <a:avLst/>
              </a:prstGeom>
              <a:blipFill>
                <a:blip r:embed="rId4"/>
                <a:stretch>
                  <a:fillRect l="-1980" t="-2994"/>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49DB518A-B862-4B83-A62D-4D23ED2FA220}"/>
              </a:ext>
            </a:extLst>
          </p:cNvPr>
          <p:cNvSpPr txBox="1"/>
          <p:nvPr/>
        </p:nvSpPr>
        <p:spPr>
          <a:xfrm>
            <a:off x="1999313" y="5899473"/>
            <a:ext cx="233910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第一步残差网络</a:t>
            </a:r>
          </a:p>
        </p:txBody>
      </p:sp>
      <p:sp>
        <p:nvSpPr>
          <p:cNvPr id="15" name="文本框 14">
            <a:extLst>
              <a:ext uri="{FF2B5EF4-FFF2-40B4-BE49-F238E27FC236}">
                <a16:creationId xmlns:a16="http://schemas.microsoft.com/office/drawing/2014/main" id="{C3B9C2FB-9F70-492B-B7B8-F8147C1FBDFE}"/>
              </a:ext>
            </a:extLst>
          </p:cNvPr>
          <p:cNvSpPr txBox="1"/>
          <p:nvPr/>
        </p:nvSpPr>
        <p:spPr>
          <a:xfrm>
            <a:off x="6535128" y="865715"/>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第二步</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1C3884C-682E-4279-B657-59EB5959785F}"/>
                  </a:ext>
                </a:extLst>
              </p:cNvPr>
              <p:cNvSpPr txBox="1"/>
              <p:nvPr/>
            </p:nvSpPr>
            <p:spPr>
              <a:xfrm>
                <a:off x="6579527" y="1619894"/>
                <a:ext cx="5056449"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增广路径：</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𝑠</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𝑐</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𝑑</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𝑎</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𝑏</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𝑒</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𝑡</m:t>
                    </m:r>
                  </m:oMath>
                </a14:m>
                <a:endParaRPr lang="en-US" altLang="zh-CN" sz="20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𝑟</m:t>
                          </m:r>
                        </m:e>
                        <m:sup>
                          <m:r>
                            <a:rPr lang="en-US" altLang="zh-CN" sz="2000" b="0" i="1" smtClean="0">
                              <a:latin typeface="Cambria Math" panose="02040503050406030204" pitchFamily="18" charset="0"/>
                              <a:ea typeface="微软雅黑" panose="020B0503020204020204" pitchFamily="34" charset="-122"/>
                            </a:rPr>
                            <m:t>2</m:t>
                          </m:r>
                        </m:sup>
                      </m:sSup>
                    </m:oMath>
                  </m:oMathPara>
                </a14:m>
                <a:endParaRPr lang="en-US" altLang="zh-CN" sz="2000"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r>
                      <a:rPr lang="en-US" altLang="zh-CN" sz="2000" b="0" i="1" smtClean="0">
                        <a:latin typeface="Cambria Math" panose="02040503050406030204" pitchFamily="18" charset="0"/>
                        <a:ea typeface="微软雅黑" panose="020B0503020204020204" pitchFamily="34" charset="-122"/>
                      </a:rPr>
                      <m:t>=1+</m:t>
                    </m:r>
                  </m:oMath>
                </a14:m>
                <a:r>
                  <a:rPr lang="en-US" altLang="zh-CN" sz="2000" dirty="0">
                    <a:ea typeface="微软雅黑" panose="020B0503020204020204" pitchFamily="34" charset="-122"/>
                  </a:rPr>
                  <a:t> </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𝑟</m:t>
                        </m:r>
                      </m:e>
                      <m:sup>
                        <m:r>
                          <a:rPr lang="en-US" altLang="zh-CN" sz="2000" i="1">
                            <a:latin typeface="Cambria Math" panose="02040503050406030204" pitchFamily="18" charset="0"/>
                            <a:ea typeface="微软雅黑" panose="020B0503020204020204" pitchFamily="34" charset="-122"/>
                          </a:rPr>
                          <m:t>2</m:t>
                        </m:r>
                      </m:sup>
                    </m:sSup>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A1C3884C-682E-4279-B657-59EB5959785F}"/>
                  </a:ext>
                </a:extLst>
              </p:cNvPr>
              <p:cNvSpPr txBox="1">
                <a:spLocks noRot="1" noChangeAspect="1" noMove="1" noResize="1" noEditPoints="1" noAdjustHandles="1" noChangeArrowheads="1" noChangeShapeType="1" noTextEdit="1"/>
              </p:cNvSpPr>
              <p:nvPr/>
            </p:nvSpPr>
            <p:spPr>
              <a:xfrm>
                <a:off x="6579527" y="1619894"/>
                <a:ext cx="5056449" cy="1015663"/>
              </a:xfrm>
              <a:prstGeom prst="rect">
                <a:avLst/>
              </a:prstGeom>
              <a:blipFill>
                <a:blip r:embed="rId5"/>
                <a:stretch>
                  <a:fillRect l="-1205" t="-3614"/>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39FC9445-437F-42EA-A39C-98F96B579E2F}"/>
              </a:ext>
            </a:extLst>
          </p:cNvPr>
          <p:cNvSpPr txBox="1"/>
          <p:nvPr/>
        </p:nvSpPr>
        <p:spPr>
          <a:xfrm>
            <a:off x="7789462" y="5899473"/>
            <a:ext cx="233910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第二步残差网络</a:t>
            </a:r>
          </a:p>
        </p:txBody>
      </p:sp>
      <p:pic>
        <p:nvPicPr>
          <p:cNvPr id="18" name="图片 17">
            <a:extLst>
              <a:ext uri="{FF2B5EF4-FFF2-40B4-BE49-F238E27FC236}">
                <a16:creationId xmlns:a16="http://schemas.microsoft.com/office/drawing/2014/main" id="{3409337D-13D5-4426-8B0F-54FA7104144C}"/>
              </a:ext>
            </a:extLst>
          </p:cNvPr>
          <p:cNvPicPr>
            <a:picLocks noChangeAspect="1"/>
          </p:cNvPicPr>
          <p:nvPr/>
        </p:nvPicPr>
        <p:blipFill>
          <a:blip r:embed="rId6"/>
          <a:stretch>
            <a:fillRect/>
          </a:stretch>
        </p:blipFill>
        <p:spPr>
          <a:xfrm>
            <a:off x="6498587" y="2571465"/>
            <a:ext cx="5258089" cy="3420820"/>
          </a:xfrm>
          <a:prstGeom prst="rect">
            <a:avLst/>
          </a:prstGeom>
        </p:spPr>
      </p:pic>
      <p:cxnSp>
        <p:nvCxnSpPr>
          <p:cNvPr id="20" name="直接连接符 19">
            <a:extLst>
              <a:ext uri="{FF2B5EF4-FFF2-40B4-BE49-F238E27FC236}">
                <a16:creationId xmlns:a16="http://schemas.microsoft.com/office/drawing/2014/main" id="{A39452FC-875B-4951-A178-4E48C71B2B37}"/>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DD5F3ED-4C23-46C8-852D-B3D0D47E9C48}"/>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8</a:t>
            </a:r>
            <a:endParaRPr lang="zh-CN" altLang="en-US" sz="28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CB472C1-A7D5-446D-A749-99BBF2B8ACAA}"/>
              </a:ext>
            </a:extLst>
          </p:cNvPr>
          <p:cNvSpPr txBox="1"/>
          <p:nvPr/>
        </p:nvSpPr>
        <p:spPr>
          <a:xfrm>
            <a:off x="190500" y="144460"/>
            <a:ext cx="3635675"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（网络流）</a:t>
            </a:r>
          </a:p>
        </p:txBody>
      </p:sp>
      <p:sp>
        <p:nvSpPr>
          <p:cNvPr id="2" name="矩形 1">
            <a:extLst>
              <a:ext uri="{FF2B5EF4-FFF2-40B4-BE49-F238E27FC236}">
                <a16:creationId xmlns:a16="http://schemas.microsoft.com/office/drawing/2014/main" id="{9098CDD5-57CB-4A73-9AD5-4C9743C51A75}"/>
              </a:ext>
            </a:extLst>
          </p:cNvPr>
          <p:cNvSpPr/>
          <p:nvPr/>
        </p:nvSpPr>
        <p:spPr>
          <a:xfrm>
            <a:off x="10410878" y="6340902"/>
            <a:ext cx="1579278" cy="369332"/>
          </a:xfrm>
          <a:prstGeom prst="rect">
            <a:avLst/>
          </a:prstGeom>
        </p:spPr>
        <p:txBody>
          <a:bodyPr wrap="none">
            <a:spAutoFit/>
          </a:bodyPr>
          <a:lstStyle/>
          <a:p>
            <a:pPr lvl="0">
              <a:defRPr/>
            </a:pPr>
            <a:r>
              <a:rPr lang="en-US" altLang="zh-CN" dirty="0"/>
              <a:t>——by</a:t>
            </a:r>
            <a:r>
              <a:rPr lang="zh-CN" altLang="en-US" dirty="0"/>
              <a:t>卫云泽</a:t>
            </a:r>
          </a:p>
        </p:txBody>
      </p:sp>
    </p:spTree>
    <p:extLst>
      <p:ext uri="{BB962C8B-B14F-4D97-AF65-F5344CB8AC3E}">
        <p14:creationId xmlns:p14="http://schemas.microsoft.com/office/powerpoint/2010/main" val="365828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DCAB996-BF5E-4C42-A5FB-8DFC4CD9C2AE}"/>
              </a:ext>
            </a:extLst>
          </p:cNvPr>
          <p:cNvSpPr txBox="1"/>
          <p:nvPr/>
        </p:nvSpPr>
        <p:spPr>
          <a:xfrm>
            <a:off x="744979" y="865715"/>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第三步</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97E7743-B2E5-4690-8572-AAD2405E3390}"/>
                  </a:ext>
                </a:extLst>
              </p:cNvPr>
              <p:cNvSpPr txBox="1"/>
              <p:nvPr/>
            </p:nvSpPr>
            <p:spPr>
              <a:xfrm>
                <a:off x="744979" y="1573708"/>
                <a:ext cx="5056449"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增广路径：</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𝑠</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𝑏</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𝑒</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𝑐</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𝑎</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𝑑</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𝑡</m:t>
                    </m:r>
                  </m:oMath>
                </a14:m>
                <a:endParaRPr lang="en-US" altLang="zh-CN" sz="20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𝑟</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𝑟</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𝑟</m:t>
                          </m:r>
                        </m:e>
                        <m:sup>
                          <m:r>
                            <a:rPr lang="en-US" altLang="zh-CN" sz="2000" b="0" i="1" smtClean="0">
                              <a:latin typeface="Cambria Math" panose="02040503050406030204" pitchFamily="18" charset="0"/>
                              <a:ea typeface="微软雅黑" panose="020B0503020204020204" pitchFamily="34" charset="-122"/>
                            </a:rPr>
                            <m:t>3</m:t>
                          </m:r>
                        </m:sup>
                      </m:sSup>
                    </m:oMath>
                  </m:oMathPara>
                </a14:m>
                <a:endParaRPr lang="en-US" altLang="zh-CN" sz="2000"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r>
                      <a:rPr lang="en-US" altLang="zh-CN" sz="2000" b="0" i="1" smtClean="0">
                        <a:latin typeface="Cambria Math" panose="02040503050406030204" pitchFamily="18" charset="0"/>
                        <a:ea typeface="微软雅黑" panose="020B0503020204020204" pitchFamily="34" charset="-122"/>
                      </a:rPr>
                      <m:t>=1+</m:t>
                    </m:r>
                  </m:oMath>
                </a14:m>
                <a:r>
                  <a:rPr lang="en-US" altLang="zh-CN" sz="2000" dirty="0">
                    <a:ea typeface="微软雅黑" panose="020B0503020204020204" pitchFamily="34" charset="-122"/>
                  </a:rPr>
                  <a:t> </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𝑟</m:t>
                        </m:r>
                      </m:e>
                      <m:sup>
                        <m:r>
                          <a:rPr lang="en-US" altLang="zh-CN" sz="2000" i="1">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𝑟</m:t>
                        </m:r>
                      </m:e>
                      <m:sup>
                        <m:r>
                          <a:rPr lang="en-US" altLang="zh-CN" sz="2000" i="1">
                            <a:latin typeface="Cambria Math" panose="02040503050406030204" pitchFamily="18" charset="0"/>
                            <a:ea typeface="微软雅黑" panose="020B0503020204020204" pitchFamily="34" charset="-122"/>
                          </a:rPr>
                          <m:t>3</m:t>
                        </m:r>
                      </m:sup>
                    </m:sSup>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D97E7743-B2E5-4690-8572-AAD2405E3390}"/>
                  </a:ext>
                </a:extLst>
              </p:cNvPr>
              <p:cNvSpPr txBox="1">
                <a:spLocks noRot="1" noChangeAspect="1" noMove="1" noResize="1" noEditPoints="1" noAdjustHandles="1" noChangeArrowheads="1" noChangeShapeType="1" noTextEdit="1"/>
              </p:cNvSpPr>
              <p:nvPr/>
            </p:nvSpPr>
            <p:spPr>
              <a:xfrm>
                <a:off x="744979" y="1573708"/>
                <a:ext cx="5056449" cy="1015663"/>
              </a:xfrm>
              <a:prstGeom prst="rect">
                <a:avLst/>
              </a:prstGeom>
              <a:blipFill>
                <a:blip r:embed="rId3"/>
                <a:stretch>
                  <a:fillRect l="-1205" t="-2994"/>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49DB518A-B862-4B83-A62D-4D23ED2FA220}"/>
              </a:ext>
            </a:extLst>
          </p:cNvPr>
          <p:cNvSpPr txBox="1"/>
          <p:nvPr/>
        </p:nvSpPr>
        <p:spPr>
          <a:xfrm>
            <a:off x="1999313" y="5899473"/>
            <a:ext cx="233910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第三步残差网络</a:t>
            </a:r>
          </a:p>
        </p:txBody>
      </p:sp>
      <p:sp>
        <p:nvSpPr>
          <p:cNvPr id="15" name="文本框 14">
            <a:extLst>
              <a:ext uri="{FF2B5EF4-FFF2-40B4-BE49-F238E27FC236}">
                <a16:creationId xmlns:a16="http://schemas.microsoft.com/office/drawing/2014/main" id="{C3B9C2FB-9F70-492B-B7B8-F8147C1FBDFE}"/>
              </a:ext>
            </a:extLst>
          </p:cNvPr>
          <p:cNvSpPr txBox="1"/>
          <p:nvPr/>
        </p:nvSpPr>
        <p:spPr>
          <a:xfrm>
            <a:off x="6535128" y="865715"/>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第四步</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1C3884C-682E-4279-B657-59EB5959785F}"/>
                  </a:ext>
                </a:extLst>
              </p:cNvPr>
              <p:cNvSpPr txBox="1"/>
              <p:nvPr/>
            </p:nvSpPr>
            <p:spPr>
              <a:xfrm>
                <a:off x="6579527" y="1619894"/>
                <a:ext cx="5056449"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增广路径：</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𝑠</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𝑎</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𝑑</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𝑒</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𝑏</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𝑐</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𝑡</m:t>
                    </m:r>
                  </m:oMath>
                </a14:m>
                <a:endParaRPr lang="en-US" altLang="zh-CN" sz="20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𝑟</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𝑟</m:t>
                          </m:r>
                        </m:e>
                        <m:sup>
                          <m:r>
                            <a:rPr lang="en-US" altLang="zh-CN" sz="2000" b="0" i="1" smtClean="0">
                              <a:latin typeface="Cambria Math" panose="02040503050406030204" pitchFamily="18" charset="0"/>
                              <a:ea typeface="微软雅黑" panose="020B0503020204020204" pitchFamily="34" charset="-122"/>
                            </a:rPr>
                            <m:t>3</m:t>
                          </m:r>
                        </m:sup>
                      </m:sSup>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𝑟</m:t>
                          </m:r>
                        </m:e>
                        <m:sup>
                          <m:r>
                            <a:rPr lang="en-US" altLang="zh-CN" sz="2000" b="0" i="1" smtClean="0">
                              <a:latin typeface="Cambria Math" panose="02040503050406030204" pitchFamily="18" charset="0"/>
                              <a:ea typeface="微软雅黑" panose="020B0503020204020204" pitchFamily="34" charset="-122"/>
                            </a:rPr>
                            <m:t>4</m:t>
                          </m:r>
                        </m:sup>
                      </m:sSup>
                    </m:oMath>
                  </m:oMathPara>
                </a14:m>
                <a:endParaRPr lang="en-US" altLang="zh-CN" sz="2000"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sz="2000" i="1">
                        <a:latin typeface="Cambria Math" panose="02040503050406030204" pitchFamily="18" charset="0"/>
                        <a:ea typeface="微软雅黑" panose="020B0503020204020204" pitchFamily="34" charset="-122"/>
                      </a:rPr>
                      <m:t>𝐹</m:t>
                    </m:r>
                    <m:r>
                      <a:rPr lang="en-US" altLang="zh-CN" sz="2000" i="1">
                        <a:latin typeface="Cambria Math" panose="02040503050406030204" pitchFamily="18" charset="0"/>
                        <a:ea typeface="微软雅黑" panose="020B0503020204020204" pitchFamily="34" charset="-122"/>
                      </a:rPr>
                      <m:t>=1+</m:t>
                    </m:r>
                  </m:oMath>
                </a14:m>
                <a:r>
                  <a:rPr lang="en-US" altLang="zh-CN" sz="2000" dirty="0">
                    <a:ea typeface="微软雅黑" panose="020B0503020204020204" pitchFamily="34" charset="-122"/>
                  </a:rPr>
                  <a:t> </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𝑟</m:t>
                        </m:r>
                      </m:e>
                      <m:sup>
                        <m:r>
                          <a:rPr lang="en-US" altLang="zh-CN" sz="2000" i="1">
                            <a:latin typeface="Cambria Math" panose="02040503050406030204" pitchFamily="18" charset="0"/>
                            <a:ea typeface="微软雅黑" panose="020B0503020204020204" pitchFamily="34" charset="-122"/>
                          </a:rPr>
                          <m:t>2</m:t>
                        </m:r>
                      </m:sup>
                    </m:sSup>
                    <m:r>
                      <a:rPr lang="en-US" altLang="zh-CN" sz="2000" i="1">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𝑟</m:t>
                        </m:r>
                      </m:e>
                      <m:sup>
                        <m:r>
                          <a:rPr lang="en-US" altLang="zh-CN" sz="2000" i="1">
                            <a:latin typeface="Cambria Math" panose="02040503050406030204" pitchFamily="18" charset="0"/>
                            <a:ea typeface="微软雅黑" panose="020B0503020204020204" pitchFamily="34" charset="-122"/>
                          </a:rPr>
                          <m:t>3</m:t>
                        </m:r>
                      </m:sup>
                    </m:sSup>
                  </m:oMath>
                </a14:m>
                <a:r>
                  <a:rPr lang="en-US" altLang="zh-CN" sz="2000" dirty="0">
                    <a:latin typeface="微软雅黑" panose="020B0503020204020204" pitchFamily="34" charset="-122"/>
                    <a:ea typeface="微软雅黑" panose="020B0503020204020204" pitchFamily="34" charset="-122"/>
                  </a:rPr>
                  <a:t>+</a:t>
                </a:r>
                <a:r>
                  <a:rPr lang="en-US" altLang="zh-CN" sz="2000" dirty="0">
                    <a:ea typeface="微软雅黑" panose="020B0503020204020204" pitchFamily="34" charset="-122"/>
                  </a:rPr>
                  <a:t> </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𝑟</m:t>
                        </m:r>
                      </m:e>
                      <m:sup>
                        <m:r>
                          <a:rPr lang="en-US" altLang="zh-CN" sz="2000" i="1">
                            <a:latin typeface="Cambria Math" panose="02040503050406030204" pitchFamily="18" charset="0"/>
                            <a:ea typeface="微软雅黑" panose="020B0503020204020204" pitchFamily="34" charset="-122"/>
                          </a:rPr>
                          <m:t>4</m:t>
                        </m:r>
                      </m:sup>
                    </m:sSup>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A1C3884C-682E-4279-B657-59EB5959785F}"/>
                  </a:ext>
                </a:extLst>
              </p:cNvPr>
              <p:cNvSpPr txBox="1">
                <a:spLocks noRot="1" noChangeAspect="1" noMove="1" noResize="1" noEditPoints="1" noAdjustHandles="1" noChangeArrowheads="1" noChangeShapeType="1" noTextEdit="1"/>
              </p:cNvSpPr>
              <p:nvPr/>
            </p:nvSpPr>
            <p:spPr>
              <a:xfrm>
                <a:off x="6579527" y="1619894"/>
                <a:ext cx="5056449" cy="1015663"/>
              </a:xfrm>
              <a:prstGeom prst="rect">
                <a:avLst/>
              </a:prstGeom>
              <a:blipFill>
                <a:blip r:embed="rId4"/>
                <a:stretch>
                  <a:fillRect l="-1205" t="-3614" b="-9639"/>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39FC9445-437F-42EA-A39C-98F96B579E2F}"/>
              </a:ext>
            </a:extLst>
          </p:cNvPr>
          <p:cNvSpPr txBox="1"/>
          <p:nvPr/>
        </p:nvSpPr>
        <p:spPr>
          <a:xfrm>
            <a:off x="7789462" y="5899473"/>
            <a:ext cx="233910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第四步残差网络</a:t>
            </a:r>
          </a:p>
        </p:txBody>
      </p:sp>
      <p:cxnSp>
        <p:nvCxnSpPr>
          <p:cNvPr id="20" name="直接连接符 19">
            <a:extLst>
              <a:ext uri="{FF2B5EF4-FFF2-40B4-BE49-F238E27FC236}">
                <a16:creationId xmlns:a16="http://schemas.microsoft.com/office/drawing/2014/main" id="{A39452FC-875B-4951-A178-4E48C71B2B37}"/>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DD5F3ED-4C23-46C8-852D-B3D0D47E9C48}"/>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8</a:t>
            </a:r>
            <a:endParaRPr lang="zh-CN" altLang="en-US" sz="28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CB472C1-A7D5-446D-A749-99BBF2B8ACAA}"/>
              </a:ext>
            </a:extLst>
          </p:cNvPr>
          <p:cNvSpPr txBox="1"/>
          <p:nvPr/>
        </p:nvSpPr>
        <p:spPr>
          <a:xfrm>
            <a:off x="190500" y="144460"/>
            <a:ext cx="3635675"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（网络流）</a:t>
            </a:r>
          </a:p>
        </p:txBody>
      </p:sp>
      <p:pic>
        <p:nvPicPr>
          <p:cNvPr id="2" name="图片 1">
            <a:extLst>
              <a:ext uri="{FF2B5EF4-FFF2-40B4-BE49-F238E27FC236}">
                <a16:creationId xmlns:a16="http://schemas.microsoft.com/office/drawing/2014/main" id="{C0B68133-06A4-4062-8AC4-7C9FF21B6BFB}"/>
              </a:ext>
            </a:extLst>
          </p:cNvPr>
          <p:cNvPicPr>
            <a:picLocks noChangeAspect="1"/>
          </p:cNvPicPr>
          <p:nvPr/>
        </p:nvPicPr>
        <p:blipFill>
          <a:blip r:embed="rId5"/>
          <a:stretch>
            <a:fillRect/>
          </a:stretch>
        </p:blipFill>
        <p:spPr>
          <a:xfrm>
            <a:off x="549340" y="2603458"/>
            <a:ext cx="5063134" cy="3330343"/>
          </a:xfrm>
          <a:prstGeom prst="rect">
            <a:avLst/>
          </a:prstGeom>
        </p:spPr>
      </p:pic>
      <p:pic>
        <p:nvPicPr>
          <p:cNvPr id="3" name="图片 2">
            <a:extLst>
              <a:ext uri="{FF2B5EF4-FFF2-40B4-BE49-F238E27FC236}">
                <a16:creationId xmlns:a16="http://schemas.microsoft.com/office/drawing/2014/main" id="{A48261B9-C7A6-4558-991E-725D0AAFE4D4}"/>
              </a:ext>
            </a:extLst>
          </p:cNvPr>
          <p:cNvPicPr>
            <a:picLocks noChangeAspect="1"/>
          </p:cNvPicPr>
          <p:nvPr/>
        </p:nvPicPr>
        <p:blipFill>
          <a:blip r:embed="rId6"/>
          <a:stretch>
            <a:fillRect/>
          </a:stretch>
        </p:blipFill>
        <p:spPr>
          <a:xfrm>
            <a:off x="6579527" y="2589371"/>
            <a:ext cx="4940544" cy="3245921"/>
          </a:xfrm>
          <a:prstGeom prst="rect">
            <a:avLst/>
          </a:prstGeom>
        </p:spPr>
      </p:pic>
      <p:sp>
        <p:nvSpPr>
          <p:cNvPr id="14" name="矩形 13">
            <a:extLst>
              <a:ext uri="{FF2B5EF4-FFF2-40B4-BE49-F238E27FC236}">
                <a16:creationId xmlns:a16="http://schemas.microsoft.com/office/drawing/2014/main" id="{6576EE8E-149A-44B8-9CA6-6558244EF341}"/>
              </a:ext>
            </a:extLst>
          </p:cNvPr>
          <p:cNvSpPr/>
          <p:nvPr/>
        </p:nvSpPr>
        <p:spPr>
          <a:xfrm>
            <a:off x="10410878" y="6340902"/>
            <a:ext cx="1579278" cy="369332"/>
          </a:xfrm>
          <a:prstGeom prst="rect">
            <a:avLst/>
          </a:prstGeom>
        </p:spPr>
        <p:txBody>
          <a:bodyPr wrap="none">
            <a:spAutoFit/>
          </a:bodyPr>
          <a:lstStyle/>
          <a:p>
            <a:pPr lvl="0">
              <a:defRPr/>
            </a:pPr>
            <a:r>
              <a:rPr lang="en-US" altLang="zh-CN" dirty="0"/>
              <a:t>——by</a:t>
            </a:r>
            <a:r>
              <a:rPr lang="zh-CN" altLang="en-US" dirty="0"/>
              <a:t>卫云泽</a:t>
            </a:r>
          </a:p>
        </p:txBody>
      </p:sp>
    </p:spTree>
    <p:extLst>
      <p:ext uri="{BB962C8B-B14F-4D97-AF65-F5344CB8AC3E}">
        <p14:creationId xmlns:p14="http://schemas.microsoft.com/office/powerpoint/2010/main" val="1873612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DFC1882-3399-4C49-8C57-3CFCC7D81C73}"/>
                  </a:ext>
                </a:extLst>
              </p:cNvPr>
              <p:cNvSpPr/>
              <p:nvPr/>
            </p:nvSpPr>
            <p:spPr>
              <a:xfrm>
                <a:off x="260656" y="999798"/>
                <a:ext cx="8858119" cy="410112"/>
              </a:xfrm>
              <a:prstGeom prst="rect">
                <a:avLst/>
              </a:prstGeom>
            </p:spPr>
            <p:txBody>
              <a:bodyPr wrap="square">
                <a:spAutoFit/>
              </a:bodyPr>
              <a:lstStyle/>
              <a:p>
                <a:r>
                  <a:rPr lang="zh-CN" altLang="en-US" sz="2000" dirty="0">
                    <a:solidFill>
                      <a:srgbClr val="000000"/>
                    </a:solidFill>
                    <a:latin typeface="FandolSong-Regular-Identity-H"/>
                  </a:rPr>
                  <a:t>算法执行第二步之后，每一步都可以构造出流量为</a:t>
                </a:r>
                <a14:m>
                  <m:oMath xmlns:m="http://schemas.openxmlformats.org/officeDocument/2006/math">
                    <m:sSup>
                      <m:sSupPr>
                        <m:ctrlPr>
                          <a:rPr lang="en-US" altLang="zh-CN" sz="2000" i="1" smtClean="0">
                            <a:solidFill>
                              <a:srgbClr val="000000"/>
                            </a:solidFill>
                            <a:latin typeface="Cambria Math" panose="02040503050406030204" pitchFamily="18" charset="0"/>
                          </a:rPr>
                        </m:ctrlPr>
                      </m:sSupPr>
                      <m:e>
                        <m:r>
                          <a:rPr lang="en-US" altLang="zh-CN" sz="2000" b="0" i="1" smtClean="0">
                            <a:solidFill>
                              <a:srgbClr val="000000"/>
                            </a:solidFill>
                            <a:latin typeface="Cambria Math" panose="02040503050406030204" pitchFamily="18" charset="0"/>
                          </a:rPr>
                          <m:t>𝑟</m:t>
                        </m:r>
                      </m:e>
                      <m:sup>
                        <m:r>
                          <a:rPr lang="en-US" altLang="zh-CN" sz="2000" b="0" i="1" smtClean="0">
                            <a:solidFill>
                              <a:srgbClr val="000000"/>
                            </a:solidFill>
                            <a:latin typeface="Cambria Math" panose="02040503050406030204" pitchFamily="18" charset="0"/>
                          </a:rPr>
                          <m:t>𝑖</m:t>
                        </m:r>
                      </m:sup>
                    </m:sSup>
                  </m:oMath>
                </a14:m>
                <a:r>
                  <a:rPr lang="zh-CN" altLang="en-US" sz="2000" dirty="0">
                    <a:solidFill>
                      <a:srgbClr val="000000"/>
                    </a:solidFill>
                    <a:latin typeface="FandolSong-Regular-Identity-H"/>
                  </a:rPr>
                  <a:t>的流，其中 </a:t>
                </a:r>
                <a14:m>
                  <m:oMath xmlns:m="http://schemas.openxmlformats.org/officeDocument/2006/math">
                    <m:r>
                      <a:rPr lang="en-US" altLang="zh-CN" sz="2000" i="1" dirty="0" smtClean="0">
                        <a:solidFill>
                          <a:srgbClr val="000000"/>
                        </a:solidFill>
                        <a:latin typeface="Cambria Math" panose="02040503050406030204" pitchFamily="18" charset="0"/>
                      </a:rPr>
                      <m:t>𝑖</m:t>
                    </m:r>
                    <m:r>
                      <a:rPr lang="en-US" altLang="zh-CN" sz="2000" i="1" dirty="0">
                        <a:solidFill>
                          <a:srgbClr val="000000"/>
                        </a:solidFill>
                        <a:latin typeface="Cambria Math" panose="02040503050406030204" pitchFamily="18" charset="0"/>
                      </a:rPr>
                      <m:t>∈[2, +∞)</m:t>
                    </m:r>
                    <m:r>
                      <a:rPr lang="en-US" altLang="zh-CN" sz="2000" i="1" dirty="0">
                        <a:latin typeface="Cambria Math" panose="02040503050406030204" pitchFamily="18" charset="0"/>
                      </a:rPr>
                      <m:t> </m:t>
                    </m:r>
                  </m:oMath>
                </a14:m>
                <a:endParaRPr lang="zh-CN" altLang="en-US" sz="2000" dirty="0"/>
              </a:p>
            </p:txBody>
          </p:sp>
        </mc:Choice>
        <mc:Fallback xmlns="">
          <p:sp>
            <p:nvSpPr>
              <p:cNvPr id="6" name="矩形 5">
                <a:extLst>
                  <a:ext uri="{FF2B5EF4-FFF2-40B4-BE49-F238E27FC236}">
                    <a16:creationId xmlns:a16="http://schemas.microsoft.com/office/drawing/2014/main" id="{1DFC1882-3399-4C49-8C57-3CFCC7D81C73}"/>
                  </a:ext>
                </a:extLst>
              </p:cNvPr>
              <p:cNvSpPr>
                <a:spLocks noRot="1" noChangeAspect="1" noMove="1" noResize="1" noEditPoints="1" noAdjustHandles="1" noChangeArrowheads="1" noChangeShapeType="1" noTextEdit="1"/>
              </p:cNvSpPr>
              <p:nvPr/>
            </p:nvSpPr>
            <p:spPr>
              <a:xfrm>
                <a:off x="260656" y="999798"/>
                <a:ext cx="8858119" cy="410112"/>
              </a:xfrm>
              <a:prstGeom prst="rect">
                <a:avLst/>
              </a:prstGeom>
              <a:blipFill>
                <a:blip r:embed="rId3"/>
                <a:stretch>
                  <a:fillRect l="-757" t="-4478" b="-26866"/>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BC0D0406-7A7A-4F34-B0BA-FD8FAB407EF3}"/>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ABAEBFF-56AC-474A-A7F6-3C75C7939986}"/>
              </a:ext>
            </a:extLst>
          </p:cNvPr>
          <p:cNvSpPr txBox="1"/>
          <p:nvPr/>
        </p:nvSpPr>
        <p:spPr>
          <a:xfrm>
            <a:off x="9461900" y="14776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8</a:t>
            </a:r>
            <a:endParaRPr lang="zh-CN" altLang="en-US"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B5654C5-D379-4B61-A779-51A4D1BF39DC}"/>
              </a:ext>
            </a:extLst>
          </p:cNvPr>
          <p:cNvSpPr txBox="1"/>
          <p:nvPr/>
        </p:nvSpPr>
        <p:spPr>
          <a:xfrm>
            <a:off x="190500" y="144460"/>
            <a:ext cx="3635675"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（网络流）</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49C6F14-FA14-4592-9B1D-337F1C9470C9}"/>
                  </a:ext>
                </a:extLst>
              </p:cNvPr>
              <p:cNvSpPr txBox="1"/>
              <p:nvPr/>
            </p:nvSpPr>
            <p:spPr>
              <a:xfrm>
                <a:off x="56756" y="1563940"/>
                <a:ext cx="5139558" cy="6053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𝑟</m:t>
                          </m:r>
                        </m:den>
                      </m:f>
                      <m:r>
                        <a:rPr lang="en-US" altLang="zh-CN" b="0" i="1" smtClean="0">
                          <a:latin typeface="Cambria Math" panose="02040503050406030204" pitchFamily="18" charset="0"/>
                        </a:rPr>
                        <m:t>=2</m:t>
                      </m:r>
                    </m:oMath>
                  </m:oMathPara>
                </a14:m>
                <a:endParaRPr lang="zh-CN" altLang="en-US" dirty="0"/>
              </a:p>
            </p:txBody>
          </p:sp>
        </mc:Choice>
        <mc:Fallback xmlns="">
          <p:sp>
            <p:nvSpPr>
              <p:cNvPr id="11" name="文本框 10">
                <a:extLst>
                  <a:ext uri="{FF2B5EF4-FFF2-40B4-BE49-F238E27FC236}">
                    <a16:creationId xmlns:a16="http://schemas.microsoft.com/office/drawing/2014/main" id="{549C6F14-FA14-4592-9B1D-337F1C9470C9}"/>
                  </a:ext>
                </a:extLst>
              </p:cNvPr>
              <p:cNvSpPr txBox="1">
                <a:spLocks noRot="1" noChangeAspect="1" noMove="1" noResize="1" noEditPoints="1" noAdjustHandles="1" noChangeArrowheads="1" noChangeShapeType="1" noTextEdit="1"/>
              </p:cNvSpPr>
              <p:nvPr/>
            </p:nvSpPr>
            <p:spPr>
              <a:xfrm>
                <a:off x="56756" y="1563940"/>
                <a:ext cx="5139558" cy="605396"/>
              </a:xfrm>
              <a:prstGeom prst="rect">
                <a:avLst/>
              </a:prstGeom>
              <a:blipFill>
                <a:blip r:embed="rId4"/>
                <a:stretch>
                  <a:fillRect/>
                </a:stretch>
              </a:blipFill>
            </p:spPr>
            <p:txBody>
              <a:bodyPr/>
              <a:lstStyle/>
              <a:p>
                <a:r>
                  <a:rPr lang="zh-CN" altLang="en-US">
                    <a:noFill/>
                  </a:rPr>
                  <a:t> </a:t>
                </a:r>
              </a:p>
            </p:txBody>
          </p:sp>
        </mc:Fallback>
      </mc:AlternateContent>
      <p:sp>
        <p:nvSpPr>
          <p:cNvPr id="12" name="箭头: 右 11">
            <a:extLst>
              <a:ext uri="{FF2B5EF4-FFF2-40B4-BE49-F238E27FC236}">
                <a16:creationId xmlns:a16="http://schemas.microsoft.com/office/drawing/2014/main" id="{5DE5B192-13D7-4B37-B053-E98FCB1A2DD1}"/>
              </a:ext>
            </a:extLst>
          </p:cNvPr>
          <p:cNvSpPr/>
          <p:nvPr/>
        </p:nvSpPr>
        <p:spPr>
          <a:xfrm>
            <a:off x="5196314" y="1737361"/>
            <a:ext cx="908094" cy="25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412FAD4-3C9C-4837-81D7-1D01D3F8E5A4}"/>
              </a:ext>
            </a:extLst>
          </p:cNvPr>
          <p:cNvSpPr/>
          <p:nvPr/>
        </p:nvSpPr>
        <p:spPr>
          <a:xfrm>
            <a:off x="6422870" y="1661582"/>
            <a:ext cx="3913002" cy="410112"/>
          </a:xfrm>
          <a:prstGeom prst="rect">
            <a:avLst/>
          </a:prstGeom>
        </p:spPr>
        <p:txBody>
          <a:bodyPr wrap="square">
            <a:spAutoFit/>
          </a:bodyPr>
          <a:lstStyle/>
          <a:p>
            <a:r>
              <a:rPr lang="zh-CN" altLang="en-US" sz="2000" dirty="0">
                <a:solidFill>
                  <a:srgbClr val="000000"/>
                </a:solidFill>
                <a:latin typeface="FandolSong-Regular-Identity-H"/>
              </a:rPr>
              <a:t>最终收敛至最大流，但不会停机</a:t>
            </a:r>
            <a:endParaRPr lang="zh-CN" altLang="en-US" sz="2000" dirty="0"/>
          </a:p>
        </p:txBody>
      </p:sp>
      <p:pic>
        <p:nvPicPr>
          <p:cNvPr id="14" name="图片 13">
            <a:extLst>
              <a:ext uri="{FF2B5EF4-FFF2-40B4-BE49-F238E27FC236}">
                <a16:creationId xmlns:a16="http://schemas.microsoft.com/office/drawing/2014/main" id="{45E67970-C634-48EE-AB9C-0419BA6FF878}"/>
              </a:ext>
            </a:extLst>
          </p:cNvPr>
          <p:cNvPicPr>
            <a:picLocks noChangeAspect="1"/>
          </p:cNvPicPr>
          <p:nvPr/>
        </p:nvPicPr>
        <p:blipFill>
          <a:blip r:embed="rId5"/>
          <a:stretch>
            <a:fillRect/>
          </a:stretch>
        </p:blipFill>
        <p:spPr>
          <a:xfrm>
            <a:off x="3480127" y="2691210"/>
            <a:ext cx="4424909" cy="3166992"/>
          </a:xfrm>
          <a:prstGeom prst="rect">
            <a:avLst/>
          </a:prstGeom>
        </p:spPr>
      </p:pic>
      <p:sp>
        <p:nvSpPr>
          <p:cNvPr id="15" name="矩形 14">
            <a:extLst>
              <a:ext uri="{FF2B5EF4-FFF2-40B4-BE49-F238E27FC236}">
                <a16:creationId xmlns:a16="http://schemas.microsoft.com/office/drawing/2014/main" id="{F44A8079-A851-45D8-9C01-F166D1CB10BA}"/>
              </a:ext>
            </a:extLst>
          </p:cNvPr>
          <p:cNvSpPr/>
          <p:nvPr/>
        </p:nvSpPr>
        <p:spPr>
          <a:xfrm>
            <a:off x="3785826" y="6089650"/>
            <a:ext cx="4223057" cy="369332"/>
          </a:xfrm>
          <a:prstGeom prst="rect">
            <a:avLst/>
          </a:prstGeom>
        </p:spPr>
        <p:txBody>
          <a:bodyPr wrap="square">
            <a:spAutoFit/>
          </a:bodyPr>
          <a:lstStyle/>
          <a:p>
            <a:r>
              <a:rPr lang="en-US" altLang="zh-CN" dirty="0">
                <a:solidFill>
                  <a:srgbClr val="000000"/>
                </a:solidFill>
                <a:latin typeface="LMRoman10-Regular-Identity-H"/>
              </a:rPr>
              <a:t>FF </a:t>
            </a:r>
            <a:r>
              <a:rPr lang="zh-CN" altLang="en-US" dirty="0">
                <a:solidFill>
                  <a:srgbClr val="000000"/>
                </a:solidFill>
                <a:latin typeface="FandolSong-Regular-Identity-H"/>
              </a:rPr>
              <a:t>算法不停机且极限不为最大流的例子</a:t>
            </a:r>
            <a:r>
              <a:rPr lang="zh-CN" altLang="en-US" dirty="0"/>
              <a:t> </a:t>
            </a:r>
          </a:p>
        </p:txBody>
      </p:sp>
      <p:sp>
        <p:nvSpPr>
          <p:cNvPr id="16" name="矩形 15">
            <a:extLst>
              <a:ext uri="{FF2B5EF4-FFF2-40B4-BE49-F238E27FC236}">
                <a16:creationId xmlns:a16="http://schemas.microsoft.com/office/drawing/2014/main" id="{3B537C74-6FA5-4F0D-A791-A367E6471325}"/>
              </a:ext>
            </a:extLst>
          </p:cNvPr>
          <p:cNvSpPr/>
          <p:nvPr/>
        </p:nvSpPr>
        <p:spPr>
          <a:xfrm>
            <a:off x="10410878" y="6340902"/>
            <a:ext cx="1579278" cy="369332"/>
          </a:xfrm>
          <a:prstGeom prst="rect">
            <a:avLst/>
          </a:prstGeom>
        </p:spPr>
        <p:txBody>
          <a:bodyPr wrap="none">
            <a:spAutoFit/>
          </a:bodyPr>
          <a:lstStyle/>
          <a:p>
            <a:pPr lvl="0">
              <a:defRPr/>
            </a:pPr>
            <a:r>
              <a:rPr lang="en-US" altLang="zh-CN" dirty="0"/>
              <a:t>——by</a:t>
            </a:r>
            <a:r>
              <a:rPr lang="zh-CN" altLang="en-US" dirty="0"/>
              <a:t>卫云泽</a:t>
            </a:r>
          </a:p>
        </p:txBody>
      </p:sp>
    </p:spTree>
    <p:extLst>
      <p:ext uri="{BB962C8B-B14F-4D97-AF65-F5344CB8AC3E}">
        <p14:creationId xmlns:p14="http://schemas.microsoft.com/office/powerpoint/2010/main" val="9509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D4057F-4CBE-4D18-8B70-888B0F864C36}"/>
              </a:ext>
            </a:extLst>
          </p:cNvPr>
          <p:cNvSpPr>
            <a:spLocks noGrp="1"/>
          </p:cNvSpPr>
          <p:nvPr>
            <p:ph type="title"/>
          </p:nvPr>
        </p:nvSpPr>
        <p:spPr>
          <a:xfrm>
            <a:off x="2818348" y="2572298"/>
            <a:ext cx="6691411" cy="1325563"/>
          </a:xfrm>
        </p:spPr>
        <p:txBody>
          <a:bodyPr>
            <a:noAutofit/>
          </a:bodyPr>
          <a:lstStyle/>
          <a:p>
            <a:r>
              <a:rPr lang="en-US" altLang="zh-CN" sz="8000" dirty="0"/>
              <a:t>THANK YOU</a:t>
            </a:r>
            <a:r>
              <a:rPr lang="zh-CN" altLang="en-US" sz="8000" dirty="0"/>
              <a:t>！</a:t>
            </a:r>
          </a:p>
        </p:txBody>
      </p:sp>
    </p:spTree>
    <p:extLst>
      <p:ext uri="{BB962C8B-B14F-4D97-AF65-F5344CB8AC3E}">
        <p14:creationId xmlns:p14="http://schemas.microsoft.com/office/powerpoint/2010/main" val="1986713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478762" y="135000"/>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2</a:t>
            </a:r>
            <a:endParaRPr lang="zh-CN" altLang="en-US" sz="28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CD3BA8E-9CAA-47D0-B033-321A178B4451}"/>
                  </a:ext>
                </a:extLst>
              </p:cNvPr>
              <p:cNvSpPr/>
              <p:nvPr/>
            </p:nvSpPr>
            <p:spPr>
              <a:xfrm>
                <a:off x="184982" y="925354"/>
                <a:ext cx="11816518" cy="156966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使用分组策略对 </a:t>
                </a:r>
                <a:r>
                  <a:rPr lang="en-US" altLang="zh-CN" sz="2400" dirty="0">
                    <a:latin typeface="微软雅黑" panose="020B0503020204020204" pitchFamily="34" charset="-122"/>
                    <a:ea typeface="微软雅黑" panose="020B0503020204020204" pitchFamily="34" charset="-122"/>
                  </a:rPr>
                  <a:t>GS </a:t>
                </a:r>
                <a:r>
                  <a:rPr lang="zh-CN" altLang="en-US" sz="2400" dirty="0">
                    <a:latin typeface="微软雅黑" panose="020B0503020204020204" pitchFamily="34" charset="-122"/>
                    <a:ea typeface="微软雅黑" panose="020B0503020204020204" pitchFamily="34" charset="-122"/>
                  </a:rPr>
                  <a:t>算法进行优化。给出你认为合理的 </a:t>
                </a:r>
                <a:r>
                  <a:rPr lang="en-US" altLang="zh-CN" sz="2400" dirty="0">
                    <a:latin typeface="微软雅黑" panose="020B0503020204020204" pitchFamily="34" charset="-122"/>
                    <a:ea typeface="微软雅黑" panose="020B0503020204020204" pitchFamily="34" charset="-122"/>
                  </a:rPr>
                  <a:t>GS </a:t>
                </a:r>
                <a:r>
                  <a:rPr lang="zh-CN" altLang="en-US" sz="2400" dirty="0">
                    <a:latin typeface="微软雅黑" panose="020B0503020204020204" pitchFamily="34" charset="-122"/>
                    <a:ea typeface="微软雅黑" panose="020B0503020204020204" pitchFamily="34" charset="-122"/>
                  </a:rPr>
                  <a:t>分配优化算法描述，并分析结果的正确性（是否完美匹配？是否稳定匹配？是否会停机？）。</a:t>
                </a:r>
                <a:br>
                  <a:rPr lang="zh-CN" altLang="en-US" sz="2400" dirty="0">
                    <a:latin typeface="微软雅黑" panose="020B0503020204020204" pitchFamily="34" charset="-122"/>
                    <a:ea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若 </a:t>
                </a:r>
                <a:r>
                  <a:rPr lang="en-US" altLang="zh-CN" sz="2400" dirty="0">
                    <a:latin typeface="微软雅黑" panose="020B0503020204020204" pitchFamily="34" charset="-122"/>
                    <a:ea typeface="微软雅黑" panose="020B0503020204020204" pitchFamily="34" charset="-122"/>
                  </a:rPr>
                  <a:t>A,B </a:t>
                </a:r>
                <a:r>
                  <a:rPr lang="zh-CN" altLang="en-US" sz="2400" dirty="0">
                    <a:latin typeface="微软雅黑" panose="020B0503020204020204" pitchFamily="34" charset="-122"/>
                    <a:ea typeface="微软雅黑" panose="020B0503020204020204" pitchFamily="34" charset="-122"/>
                  </a:rPr>
                  <a:t>集合中人数不相等，同时改变完美匹配的定义为 </a:t>
                </a:r>
                <a14:m>
                  <m:oMath xmlns:m="http://schemas.openxmlformats.org/officeDocument/2006/math">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𝑀</m:t>
                        </m:r>
                      </m:e>
                    </m:d>
                    <m:r>
                      <a:rPr lang="en-US" altLang="zh-CN" sz="2400" b="0" i="1" smtClean="0">
                        <a:latin typeface="Cambria Math" panose="02040503050406030204" pitchFamily="18" charset="0"/>
                        <a:ea typeface="微软雅黑" panose="020B0503020204020204" pitchFamily="34" charset="-122"/>
                      </a:rPr>
                      <m:t>=</m:t>
                    </m:r>
                    <m:r>
                      <m:rPr>
                        <m:sty m:val="p"/>
                      </m:rPr>
                      <a:rPr lang="en-US" altLang="zh-CN" sz="2400" b="0" i="0" smtClean="0">
                        <a:latin typeface="Cambria Math" panose="02040503050406030204" pitchFamily="18" charset="0"/>
                        <a:ea typeface="微软雅黑" panose="020B0503020204020204" pitchFamily="34" charset="-122"/>
                      </a:rPr>
                      <m:t>min</m:t>
                    </m:r>
                    <m:r>
                      <a:rPr lang="en-US" altLang="zh-CN" sz="2400" b="0" i="1" smtClean="0">
                        <a:latin typeface="Cambria Math" panose="02040503050406030204" pitchFamily="18" charset="0"/>
                        <a:ea typeface="微软雅黑" panose="020B0503020204020204" pitchFamily="34" charset="-122"/>
                      </a:rPr>
                      <m: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𝐴</m:t>
                        </m:r>
                      </m:e>
                    </m:d>
                    <m:r>
                      <a:rPr lang="en-US" altLang="zh-CN" sz="2400" b="0" i="1" smtClean="0">
                        <a:latin typeface="Cambria Math" panose="02040503050406030204" pitchFamily="18" charset="0"/>
                        <a:ea typeface="微软雅黑" panose="020B0503020204020204" pitchFamily="34" charset="-122"/>
                      </a:rPr>
                      <m: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𝐵</m:t>
                        </m:r>
                      </m:e>
                    </m:d>
                    <m:r>
                      <a:rPr lang="en-US" altLang="zh-CN" sz="2400" b="0" i="1" smtClean="0">
                        <a:latin typeface="Cambria Math" panose="02040503050406030204" pitchFamily="18"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，问此时 </a:t>
                </a:r>
                <a:r>
                  <a:rPr lang="en-US" altLang="zh-CN" sz="2400" dirty="0">
                    <a:latin typeface="微软雅黑" panose="020B0503020204020204" pitchFamily="34" charset="-122"/>
                    <a:ea typeface="微软雅黑" panose="020B0503020204020204" pitchFamily="34" charset="-122"/>
                  </a:rPr>
                  <a:t>GS </a:t>
                </a:r>
                <a:r>
                  <a:rPr lang="zh-CN" altLang="en-US" sz="2400" dirty="0">
                    <a:latin typeface="微软雅黑" panose="020B0503020204020204" pitchFamily="34" charset="-122"/>
                    <a:ea typeface="微软雅黑" panose="020B0503020204020204" pitchFamily="34" charset="-122"/>
                  </a:rPr>
                  <a:t>算法应该如何调整。给出调整后的算法描述，并分析其性质。 </a:t>
                </a:r>
                <a:endParaRPr lang="zh-CN" altLang="en-US" sz="2400" dirty="0"/>
              </a:p>
            </p:txBody>
          </p:sp>
        </mc:Choice>
        <mc:Fallback xmlns="">
          <p:sp>
            <p:nvSpPr>
              <p:cNvPr id="2" name="矩形 1">
                <a:extLst>
                  <a:ext uri="{FF2B5EF4-FFF2-40B4-BE49-F238E27FC236}">
                    <a16:creationId xmlns:a16="http://schemas.microsoft.com/office/drawing/2014/main" id="{6CD3BA8E-9CAA-47D0-B033-321A178B4451}"/>
                  </a:ext>
                </a:extLst>
              </p:cNvPr>
              <p:cNvSpPr>
                <a:spLocks noRot="1" noChangeAspect="1" noMove="1" noResize="1" noEditPoints="1" noAdjustHandles="1" noChangeArrowheads="1" noChangeShapeType="1" noTextEdit="1"/>
              </p:cNvSpPr>
              <p:nvPr/>
            </p:nvSpPr>
            <p:spPr>
              <a:xfrm>
                <a:off x="184982" y="925354"/>
                <a:ext cx="11816518" cy="1569660"/>
              </a:xfrm>
              <a:prstGeom prst="rect">
                <a:avLst/>
              </a:prstGeom>
              <a:blipFill>
                <a:blip r:embed="rId2"/>
                <a:stretch>
                  <a:fillRect l="-774" t="-3113" r="-258" b="-778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6BE839DC-5539-41C4-95EF-A6767B5CC76E}"/>
              </a:ext>
            </a:extLst>
          </p:cNvPr>
          <p:cNvSpPr txBox="1"/>
          <p:nvPr/>
        </p:nvSpPr>
        <p:spPr>
          <a:xfrm>
            <a:off x="184982" y="135000"/>
            <a:ext cx="327660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r>
              <a:rPr lang="zh-CN" altLang="en-US" sz="2800" dirty="0">
                <a:latin typeface="微软雅黑" panose="020B0503020204020204" pitchFamily="34" charset="-122"/>
                <a:ea typeface="微软雅黑" panose="020B0503020204020204" pitchFamily="34" charset="-122"/>
              </a:rPr>
              <a:t>（匹配）</a:t>
            </a:r>
          </a:p>
        </p:txBody>
      </p:sp>
      <p:sp>
        <p:nvSpPr>
          <p:cNvPr id="3" name="文本框 2">
            <a:extLst>
              <a:ext uri="{FF2B5EF4-FFF2-40B4-BE49-F238E27FC236}">
                <a16:creationId xmlns:a16="http://schemas.microsoft.com/office/drawing/2014/main" id="{A5D4C3B2-67CD-42A8-97A4-DD2329BEE3D1}"/>
              </a:ext>
            </a:extLst>
          </p:cNvPr>
          <p:cNvSpPr txBox="1"/>
          <p:nvPr/>
        </p:nvSpPr>
        <p:spPr>
          <a:xfrm>
            <a:off x="184982" y="2531315"/>
            <a:ext cx="326243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大家给出的分组策略：</a:t>
            </a:r>
          </a:p>
        </p:txBody>
      </p:sp>
    </p:spTree>
    <p:extLst>
      <p:ext uri="{BB962C8B-B14F-4D97-AF65-F5344CB8AC3E}">
        <p14:creationId xmlns:p14="http://schemas.microsoft.com/office/powerpoint/2010/main" val="2982395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32673D-DE3B-470F-A227-AC5304D23627}"/>
              </a:ext>
            </a:extLst>
          </p:cNvPr>
          <p:cNvPicPr>
            <a:picLocks noChangeAspect="1"/>
          </p:cNvPicPr>
          <p:nvPr/>
        </p:nvPicPr>
        <p:blipFill>
          <a:blip r:embed="rId2"/>
          <a:stretch>
            <a:fillRect/>
          </a:stretch>
        </p:blipFill>
        <p:spPr>
          <a:xfrm>
            <a:off x="491098" y="770169"/>
            <a:ext cx="11275114" cy="3404540"/>
          </a:xfrm>
          <a:prstGeom prst="rect">
            <a:avLst/>
          </a:prstGeom>
        </p:spPr>
      </p:pic>
      <p:sp>
        <p:nvSpPr>
          <p:cNvPr id="7" name="文本框 6">
            <a:extLst>
              <a:ext uri="{FF2B5EF4-FFF2-40B4-BE49-F238E27FC236}">
                <a16:creationId xmlns:a16="http://schemas.microsoft.com/office/drawing/2014/main" id="{7EE57DD6-5C7D-44E9-855F-800D70560B76}"/>
              </a:ext>
            </a:extLst>
          </p:cNvPr>
          <p:cNvSpPr txBox="1"/>
          <p:nvPr/>
        </p:nvSpPr>
        <p:spPr>
          <a:xfrm>
            <a:off x="10185057" y="6087831"/>
            <a:ext cx="1641796" cy="369332"/>
          </a:xfrm>
          <a:prstGeom prst="rect">
            <a:avLst/>
          </a:prstGeom>
          <a:noFill/>
        </p:spPr>
        <p:txBody>
          <a:bodyPr wrap="none" rtlCol="0">
            <a:spAutoFit/>
          </a:bodyPr>
          <a:lstStyle/>
          <a:p>
            <a:r>
              <a:rPr lang="en-US" altLang="zh-CN" dirty="0"/>
              <a:t>——by </a:t>
            </a:r>
            <a:r>
              <a:rPr lang="zh-CN" altLang="en-US" dirty="0"/>
              <a:t>周文翔</a:t>
            </a:r>
          </a:p>
        </p:txBody>
      </p:sp>
      <p:sp>
        <p:nvSpPr>
          <p:cNvPr id="12" name="文本框 11">
            <a:extLst>
              <a:ext uri="{FF2B5EF4-FFF2-40B4-BE49-F238E27FC236}">
                <a16:creationId xmlns:a16="http://schemas.microsoft.com/office/drawing/2014/main" id="{4D686B8F-0DCE-4D0E-835C-28946CD5B3DA}"/>
              </a:ext>
            </a:extLst>
          </p:cNvPr>
          <p:cNvSpPr txBox="1"/>
          <p:nvPr/>
        </p:nvSpPr>
        <p:spPr>
          <a:xfrm>
            <a:off x="491098" y="4679396"/>
            <a:ext cx="2828018" cy="1200329"/>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、可停机</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、可得到稳定匹配</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、可得到完美匹配</a:t>
            </a:r>
          </a:p>
        </p:txBody>
      </p:sp>
    </p:spTree>
    <p:extLst>
      <p:ext uri="{BB962C8B-B14F-4D97-AF65-F5344CB8AC3E}">
        <p14:creationId xmlns:p14="http://schemas.microsoft.com/office/powerpoint/2010/main" val="3029025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478762" y="135000"/>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2</a:t>
            </a:r>
            <a:endParaRPr lang="zh-CN" altLang="en-US" sz="28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BE839DC-5539-41C4-95EF-A6767B5CC76E}"/>
              </a:ext>
            </a:extLst>
          </p:cNvPr>
          <p:cNvSpPr txBox="1"/>
          <p:nvPr/>
        </p:nvSpPr>
        <p:spPr>
          <a:xfrm>
            <a:off x="184982" y="13500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Problem1</a:t>
            </a:r>
            <a:endParaRPr lang="zh-CN" altLang="en-US" sz="28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5B2E1F9-4EB3-4BBD-9D64-253034338BC8}"/>
              </a:ext>
            </a:extLst>
          </p:cNvPr>
          <p:cNvPicPr>
            <a:picLocks noChangeAspect="1"/>
          </p:cNvPicPr>
          <p:nvPr/>
        </p:nvPicPr>
        <p:blipFill>
          <a:blip r:embed="rId3"/>
          <a:stretch>
            <a:fillRect/>
          </a:stretch>
        </p:blipFill>
        <p:spPr>
          <a:xfrm>
            <a:off x="1105138" y="1054978"/>
            <a:ext cx="9785682" cy="5466221"/>
          </a:xfrm>
          <a:prstGeom prst="rect">
            <a:avLst/>
          </a:prstGeom>
        </p:spPr>
      </p:pic>
      <p:sp>
        <p:nvSpPr>
          <p:cNvPr id="8" name="文本框 7">
            <a:extLst>
              <a:ext uri="{FF2B5EF4-FFF2-40B4-BE49-F238E27FC236}">
                <a16:creationId xmlns:a16="http://schemas.microsoft.com/office/drawing/2014/main" id="{DE0DFD4A-6986-4335-B09C-D4520F9555B5}"/>
              </a:ext>
            </a:extLst>
          </p:cNvPr>
          <p:cNvSpPr txBox="1"/>
          <p:nvPr/>
        </p:nvSpPr>
        <p:spPr>
          <a:xfrm>
            <a:off x="9478762" y="2828835"/>
            <a:ext cx="2339102" cy="1200329"/>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可停机</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可得到稳定匹配</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可得到完美匹配</a:t>
            </a:r>
          </a:p>
        </p:txBody>
      </p:sp>
      <p:sp>
        <p:nvSpPr>
          <p:cNvPr id="6" name="文本框 5">
            <a:extLst>
              <a:ext uri="{FF2B5EF4-FFF2-40B4-BE49-F238E27FC236}">
                <a16:creationId xmlns:a16="http://schemas.microsoft.com/office/drawing/2014/main" id="{AF6AE8A1-D8B4-4B69-BA3D-37FDF84E3DF3}"/>
              </a:ext>
            </a:extLst>
          </p:cNvPr>
          <p:cNvSpPr txBox="1"/>
          <p:nvPr/>
        </p:nvSpPr>
        <p:spPr>
          <a:xfrm>
            <a:off x="7231993" y="5751260"/>
            <a:ext cx="449353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人数较少的一方发出请求即可！</a:t>
            </a:r>
          </a:p>
        </p:txBody>
      </p:sp>
    </p:spTree>
    <p:extLst>
      <p:ext uri="{BB962C8B-B14F-4D97-AF65-F5344CB8AC3E}">
        <p14:creationId xmlns:p14="http://schemas.microsoft.com/office/powerpoint/2010/main" val="3202329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339894" y="13211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2</a:t>
            </a:r>
            <a:endParaRPr lang="zh-CN" altLang="en-US" sz="28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6CD3BA8E-9CAA-47D0-B033-321A178B4451}"/>
              </a:ext>
            </a:extLst>
          </p:cNvPr>
          <p:cNvSpPr/>
          <p:nvPr/>
        </p:nvSpPr>
        <p:spPr>
          <a:xfrm>
            <a:off x="190500" y="881365"/>
            <a:ext cx="11677650" cy="1569660"/>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给定</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个集合，每个集合中均具有</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个结点</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任何一个集合中的节点均与不在该集合中的所有节点之间存在一条带权无向边</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现要求设计算法从</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个集合中各挑出一个结点，组成</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个大小为</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的新集合，使得任何一个新集合内的节点之间的边的权值之和均超过某一给定的阈值</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，同时给出该问题的严格数学表示以及可能的实际意义</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BE839DC-5539-41C4-95EF-A6767B5CC76E}"/>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Problem2</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7217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339894" y="13211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2</a:t>
            </a:r>
            <a:endParaRPr lang="zh-CN" altLang="en-US" sz="28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BE839DC-5539-41C4-95EF-A6767B5CC76E}"/>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Problem2</a:t>
            </a:r>
            <a:endParaRPr lang="zh-CN" altLang="en-US" sz="2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133C8CB-EEB5-4297-A7C1-B6D816FB62DB}"/>
              </a:ext>
            </a:extLst>
          </p:cNvPr>
          <p:cNvPicPr>
            <a:picLocks noChangeAspect="1"/>
          </p:cNvPicPr>
          <p:nvPr/>
        </p:nvPicPr>
        <p:blipFill>
          <a:blip r:embed="rId3"/>
          <a:stretch>
            <a:fillRect/>
          </a:stretch>
        </p:blipFill>
        <p:spPr>
          <a:xfrm>
            <a:off x="488030" y="1176113"/>
            <a:ext cx="11228902" cy="5295662"/>
          </a:xfrm>
          <a:prstGeom prst="rect">
            <a:avLst/>
          </a:prstGeom>
        </p:spPr>
      </p:pic>
    </p:spTree>
    <p:extLst>
      <p:ext uri="{BB962C8B-B14F-4D97-AF65-F5344CB8AC3E}">
        <p14:creationId xmlns:p14="http://schemas.microsoft.com/office/powerpoint/2010/main" val="2794642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7629051-1FAD-46FB-86BE-EFECF1FD93FA}"/>
              </a:ext>
            </a:extLst>
          </p:cNvPr>
          <p:cNvCxnSpPr/>
          <p:nvPr/>
        </p:nvCxnSpPr>
        <p:spPr>
          <a:xfrm>
            <a:off x="190500" y="768350"/>
            <a:ext cx="116776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070FE73-9565-4816-9F0A-44C044147DDF}"/>
              </a:ext>
            </a:extLst>
          </p:cNvPr>
          <p:cNvSpPr txBox="1"/>
          <p:nvPr/>
        </p:nvSpPr>
        <p:spPr>
          <a:xfrm>
            <a:off x="9339894" y="132116"/>
            <a:ext cx="25282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Assignment 2</a:t>
            </a:r>
            <a:endParaRPr lang="zh-CN" altLang="en-US" sz="28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BE839DC-5539-41C4-95EF-A6767B5CC76E}"/>
              </a:ext>
            </a:extLst>
          </p:cNvPr>
          <p:cNvSpPr txBox="1"/>
          <p:nvPr/>
        </p:nvSpPr>
        <p:spPr>
          <a:xfrm>
            <a:off x="190500" y="144460"/>
            <a:ext cx="1840312"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Problem2</a:t>
            </a:r>
            <a:endParaRPr lang="zh-CN" altLang="en-US" sz="28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E33FD14-E942-4B85-9BDF-099E56F1FB1E}"/>
              </a:ext>
            </a:extLst>
          </p:cNvPr>
          <p:cNvPicPr>
            <a:picLocks noChangeAspect="1"/>
          </p:cNvPicPr>
          <p:nvPr/>
        </p:nvPicPr>
        <p:blipFill>
          <a:blip r:embed="rId3"/>
          <a:stretch>
            <a:fillRect/>
          </a:stretch>
        </p:blipFill>
        <p:spPr>
          <a:xfrm>
            <a:off x="382945" y="1106355"/>
            <a:ext cx="11558948" cy="2190205"/>
          </a:xfrm>
          <a:prstGeom prst="rect">
            <a:avLst/>
          </a:prstGeom>
        </p:spPr>
      </p:pic>
    </p:spTree>
    <p:extLst>
      <p:ext uri="{BB962C8B-B14F-4D97-AF65-F5344CB8AC3E}">
        <p14:creationId xmlns:p14="http://schemas.microsoft.com/office/powerpoint/2010/main" val="5766225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1934</TotalTime>
  <Words>1454</Words>
  <Application>Microsoft Office PowerPoint</Application>
  <PresentationFormat>宽屏</PresentationFormat>
  <Paragraphs>187</Paragraphs>
  <Slides>34</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CMMI12</vt:lpstr>
      <vt:lpstr>CMR12</vt:lpstr>
      <vt:lpstr>FandolSong-Regular-Identity-H</vt:lpstr>
      <vt:lpstr>LMRoman10-Regular-Identity-H</vt:lpstr>
      <vt:lpstr>LMRoman12-Regular-Identity-H</vt:lpstr>
      <vt:lpstr>等线</vt:lpstr>
      <vt:lpstr>等线 Light</vt:lpstr>
      <vt:lpstr>微软雅黑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gaichaoli</dc:creator>
  <cp:lastModifiedBy>gaichaoli</cp:lastModifiedBy>
  <cp:revision>56</cp:revision>
  <dcterms:created xsi:type="dcterms:W3CDTF">2021-12-04T07:11:29Z</dcterms:created>
  <dcterms:modified xsi:type="dcterms:W3CDTF">2021-12-06T03:56:04Z</dcterms:modified>
</cp:coreProperties>
</file>